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1" r:id="rId4"/>
    <p:sldId id="262" r:id="rId5"/>
    <p:sldId id="263" r:id="rId6"/>
    <p:sldId id="264" r:id="rId7"/>
    <p:sldId id="265" r:id="rId8"/>
    <p:sldId id="258" r:id="rId9"/>
    <p:sldId id="266" r:id="rId10"/>
    <p:sldId id="269" r:id="rId11"/>
    <p:sldId id="270" r:id="rId12"/>
    <p:sldId id="271" r:id="rId13"/>
    <p:sldId id="267" r:id="rId14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E7C52-38EF-45CF-9A4D-AD13C1473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DFFC18-AD9C-4BAE-843A-9B2CDD13E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C8C4FF-60C6-4279-A326-1834DB69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4E1353-49B8-414B-B7EE-7938F6E91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584C8D-A422-4984-B291-AED42EA0D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407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D0C28-B0CE-468A-AD6B-B213DD0F8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CEB7CF-4EA0-4DE6-9808-70D0814B1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98C0E7-E7F3-4241-9354-1FD96FC7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79C8F5-CF75-4CE2-BF15-7267F80D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BD9D7C-2320-4AF7-B62B-BB70685C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080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0460DD4-C9FD-494B-A87B-F160C0070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F577DC-B478-4610-BB51-52444C419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5100F9-F330-4C74-90D9-2FED42D42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24C62F-D374-47CB-87A2-4C95DA65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9E2254-2A2D-4268-9216-5098C7E3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954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8F524-D776-40F8-A134-328A5733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6C38A-6F6C-489D-8FEE-F1ACAF4DD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16FAB1-04B2-4516-96E0-04D8DFAD6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2D433A-65A4-4DEE-ABBF-798C90DE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FDCDC-1A0B-41CF-B670-31D53627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400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520B3-CEE3-4E6A-890A-CEC7F6794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7CB9CA-779A-425A-9DBD-D62EDAEBD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7D8086-4C84-4D3B-97B6-A58AD9249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ABB026-2852-4B7B-AE9D-5D303400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5986CC-A294-490A-9D06-FE25D94C2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561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4E365-08C6-4EB2-9A4A-7498EFD5C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8042F0-FD69-4F56-BACA-EB6249F42F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231DDA-10BB-4C26-8CF7-F3E13A0EB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361A52-442A-496C-80CD-297F6FC1B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B7AFB4-3095-4FAD-8DF9-098EC8F1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25EC48-6104-44F4-ADAE-542608BA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80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9BEFE-D013-471C-85EE-E04C646C2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DACFAE-A48C-4E80-9CAA-29A43EFF9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0C4530-A314-4A8F-80AB-D5FB98E8F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002486-3D25-477C-BCA4-436D46629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531225-C0D4-4240-98A9-BAB023B3D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C928DD-2C6A-453E-B1B0-8506A382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3FEFE49-872C-47A1-8B54-6206F7557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FEF01F3-0BCB-446E-ADF7-9A719C6A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166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3F104-D2A3-40B5-92C5-53211FC94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A92A912-0181-4C3E-99C4-621F378D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973A84-9337-445E-A9DA-B17D73BD8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02C2BD-2C0F-4FA4-9383-83616417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298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4FD1F67-2E72-4889-B579-4EC82BF8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8CFB7B-36B5-4A81-BA4F-60A291BC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A0306B-9093-4B30-B724-970FF91E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79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885DB-1A37-4076-9455-C236EBD6C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5738DD-BF9D-451A-B251-B410F5F00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3D6B3A-F5AE-41F4-8509-351542FF0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4E0D9-1195-429C-BC90-C6C6483E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AC2E059-7599-4791-BA72-AE8DE46E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6F631CD-93A2-4D57-B902-F40FD5B4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097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A3965-BF97-4EC0-B1DC-1DCAC5704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C220D98-4538-42C4-9FC1-38AEA880F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7708F6-BF3C-4B57-93F2-4EEF010E6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1ADCE2-AAA0-41B0-9B7C-52591294C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1572F2-1557-4F38-ABC3-A85D08AD3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2B0B8D-E6A3-4140-AD64-356EC5BA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823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B536B8B-3EF3-4AA5-96B2-8892B2703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EB63E9-EB2B-468D-814E-E474FC637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8A77CF-CF99-4275-98B5-BE7F235544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6E28C-7AE0-4218-9B14-49A406EDDE03}" type="datetimeFigureOut">
              <a:rPr lang="de-AT" smtClean="0"/>
              <a:t>04.11.2024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DC4435-D8D6-4109-8238-A294C2066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38D798-EA84-4696-9B5E-7FD011BFE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D44B-C1C3-4828-B834-8703A50EF4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80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duard.rappold@nugenis.e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ugenis.eu/produkt/ebop-epigenetic-burnout-protector/" TargetMode="External"/><Relationship Id="rId2" Type="http://schemas.openxmlformats.org/officeDocument/2006/relationships/hyperlink" Target="https://nugenis.eu/produkt/ebp-epigenetic-brain-protector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nugenis.eu/produkt/elcp-shop/" TargetMode="External"/><Relationship Id="rId4" Type="http://schemas.openxmlformats.org/officeDocument/2006/relationships/hyperlink" Target="https://nugenis.eu/produkt/ecp-epigenetic-cartilage-protector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ugenis.eu/produkt/sam-e/" TargetMode="External"/><Relationship Id="rId2" Type="http://schemas.openxmlformats.org/officeDocument/2006/relationships/hyperlink" Target="https://nugenis.eu/produkt/centella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ugenis.eu/produkt/spermidin-3mg-kapse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ugenis.eu/spermidin-3-mg-kapsel-weizenkeim-extrakt-mit-hohem-spermidin-gehalt-eine-sprunginnovation-fuer-die-zellgesundheit/" TargetMode="External"/><Relationship Id="rId2" Type="http://schemas.openxmlformats.org/officeDocument/2006/relationships/hyperlink" Target="https://nugenis.eu/produkt/soyup-spermidine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ugenis.eu/shop/" TargetMode="External"/><Relationship Id="rId2" Type="http://schemas.openxmlformats.org/officeDocument/2006/relationships/hyperlink" Target="http://www.nugenis.e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2C5333-E744-439A-AB0E-AA3BBFAF4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657" y="1600200"/>
            <a:ext cx="12015019" cy="2387600"/>
          </a:xfrm>
        </p:spPr>
        <p:txBody>
          <a:bodyPr>
            <a:normAutofit fontScale="90000"/>
          </a:bodyPr>
          <a:lstStyle/>
          <a:p>
            <a:r>
              <a:rPr lang="de-DE" sz="6700" b="1" dirty="0">
                <a:latin typeface="Arial" panose="020B0604020202020204" pitchFamily="34" charset="0"/>
                <a:cs typeface="Arial" panose="020B0604020202020204" pitchFamily="34" charset="0"/>
              </a:rPr>
              <a:t>Neurostress und Epigenetik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Webinar 6.11.2024</a:t>
            </a:r>
            <a:b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Neurostress-Akademie</a:t>
            </a:r>
            <a:b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AD07154-4FCA-4921-BC7E-FC00085F3D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sz="6000" dirty="0">
                <a:hlinkClick r:id="rId2"/>
              </a:rPr>
              <a:t>eduard.rappold@nugenis.eu</a:t>
            </a:r>
            <a:endParaRPr lang="de-DE" sz="6000" dirty="0"/>
          </a:p>
          <a:p>
            <a:endParaRPr lang="de-AT" sz="4000" dirty="0"/>
          </a:p>
        </p:txBody>
      </p:sp>
    </p:spTree>
    <p:extLst>
      <p:ext uri="{BB962C8B-B14F-4D97-AF65-F5344CB8AC3E}">
        <p14:creationId xmlns:p14="http://schemas.microsoft.com/office/powerpoint/2010/main" val="1633568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031F8C1-584A-426D-A01F-9457BEE6F76C}"/>
              </a:ext>
            </a:extLst>
          </p:cNvPr>
          <p:cNvSpPr txBox="1"/>
          <p:nvPr/>
        </p:nvSpPr>
        <p:spPr>
          <a:xfrm>
            <a:off x="294968" y="-78658"/>
            <a:ext cx="11749548" cy="693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0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Was leistet </a:t>
            </a:r>
            <a:r>
              <a:rPr kumimoji="0" lang="de-DE" altLang="de-DE" sz="4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NUGENIS</a:t>
            </a:r>
            <a:r>
              <a:rPr kumimoji="0" lang="de-DE" altLang="de-DE" sz="4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de-DE" altLang="de-DE" sz="40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für Ihre Gesundheitsvorsorge?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4000" b="1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2400" b="1" dirty="0">
                <a:latin typeface="inherit"/>
                <a:cs typeface="Open Sans" panose="020B0606030504020204" pitchFamily="34" charset="0"/>
              </a:rPr>
              <a:t>1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effectLst/>
                <a:latin typeface="inherit"/>
                <a:cs typeface="Open Sans" panose="020B0606030504020204" pitchFamily="34" charset="0"/>
              </a:rPr>
              <a:t>) 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Epigenetik-Produkte für Ihre Gesundheit (Gehirn, Gelenke, Leber und Burnout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effectLst/>
                <a:latin typeface="inherit"/>
                <a:cs typeface="Open Sans" panose="020B0606030504020204" pitchFamily="34" charset="0"/>
              </a:rPr>
              <a:t>)</a:t>
            </a:r>
            <a:endParaRPr kumimoji="0" lang="de-DE" altLang="de-DE" sz="2400" b="1" i="0" u="none" strike="noStrike" cap="none" normalizeH="0" baseline="0" dirty="0">
              <a:ln>
                <a:noFill/>
              </a:ln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1" i="0" u="none" strike="noStrike" cap="none" normalizeH="0" baseline="0" dirty="0">
              <a:ln>
                <a:noFill/>
              </a:ln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Die NUGENIS-Produkte in Kapselform erhalten Zell- und Mitochondrien-Gesundheit.</a:t>
            </a:r>
            <a:endParaRPr kumimoji="0" lang="de-DE" altLang="de-DE" sz="105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NUGENIS kann Ihnen helfen, den Mangel an (S/S)-S-Adenosylmethionin (SAM-e), der bereits im frühen Erwachsenenalter beginnt, auszugleichen.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05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EBP – Epigenetic Brain Protector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 verhindert Neurodegeneration im Gehirn (Ursache der Demenz-Krankheit). </a:t>
            </a:r>
            <a:r>
              <a:rPr kumimoji="0" lang="de-DE" altLang="de-DE" sz="2000" b="0" i="1" u="none" strike="noStrike" cap="none" normalizeH="0" baseline="0" dirty="0">
                <a:ln>
                  <a:noFill/>
                </a:ln>
                <a:effectLst/>
                <a:latin typeface="inherit"/>
                <a:cs typeface="Open Sans" panose="020B0606030504020204" pitchFamily="34" charset="0"/>
              </a:rPr>
              <a:t>Der Krankheitsbeginn ist viele Jahre unerkannt, da der Prozess des Nervenzellzerfalles subklinisch, </a:t>
            </a:r>
            <a:r>
              <a:rPr kumimoji="0" lang="de-DE" altLang="de-DE" sz="2000" b="0" i="1" u="none" strike="noStrike" cap="none" normalizeH="0" baseline="0" dirty="0" err="1">
                <a:ln>
                  <a:noFill/>
                </a:ln>
                <a:effectLst/>
                <a:latin typeface="inherit"/>
                <a:cs typeface="Open Sans" panose="020B0606030504020204" pitchFamily="34" charset="0"/>
              </a:rPr>
              <a:t>d.h.undiagnostizierbar</a:t>
            </a:r>
            <a:r>
              <a:rPr kumimoji="0" lang="de-DE" altLang="de-DE" sz="2000" b="0" i="1" u="none" strike="noStrike" cap="none" normalizeH="0" baseline="0" dirty="0">
                <a:ln>
                  <a:noFill/>
                </a:ln>
                <a:effectLst/>
                <a:latin typeface="inherit"/>
                <a:cs typeface="Open Sans" panose="020B0606030504020204" pitchFamily="34" charset="0"/>
              </a:rPr>
              <a:t> verläuft und sich wie ein Schwelbrand verhält. </a:t>
            </a:r>
            <a:r>
              <a:rPr kumimoji="0" lang="de-DE" altLang="de-DE" sz="20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inherit"/>
                <a:cs typeface="Open Sans" panose="020B0606030504020204" pitchFamily="34" charset="0"/>
              </a:rPr>
              <a:t>Der Betroffene glaubt gesund zu sein, ist es aber nicht.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EBOP – Epigenetic Burnout Protector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hat antidepressive Wirkung, schützt vor Burnout.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ECP – Epigenetic Cartilage Protector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schützt und regeneriert Knorpelzellen und wirkt bei Gelenkschmerzen schmerzstillend.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ELCP – Epigenetic </a:t>
            </a:r>
            <a:r>
              <a:rPr kumimoji="0" lang="de-DE" altLang="de-DE" sz="2000" b="1" i="0" u="sng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Liver</a:t>
            </a:r>
            <a:r>
              <a:rPr kumimoji="0" lang="de-DE" altLang="de-DE" sz="20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Cells Protector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schützt vorbeugend die Leberzellen. Allein die nicht-alkoholischen Fettleber betrifft weltweit etwa 30 % der Bevölkerung und kann zu schwerwiegenden Komplikationen wie Leberzirrhose und Leberkrebs führen.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96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2F0C7C30-6920-4DF9-822F-CE23FFDF343F}"/>
              </a:ext>
            </a:extLst>
          </p:cNvPr>
          <p:cNvSpPr txBox="1"/>
          <p:nvPr/>
        </p:nvSpPr>
        <p:spPr>
          <a:xfrm>
            <a:off x="285135" y="147484"/>
            <a:ext cx="11621729" cy="6624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400" b="1" dirty="0">
              <a:solidFill>
                <a:srgbClr val="222222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400" b="1" dirty="0">
              <a:solidFill>
                <a:srgbClr val="222222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2400" b="1" dirty="0">
                <a:solidFill>
                  <a:srgbClr val="22222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) Innovative und einzigartige Gesundheitsprodukte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1" i="0" u="none" strike="noStrike" cap="none" normalizeH="0" baseline="0" dirty="0">
              <a:ln>
                <a:noFill/>
              </a:ln>
              <a:solidFill>
                <a:srgbClr val="0082B9"/>
              </a:solidFill>
              <a:effectLst/>
              <a:latin typeface="inheri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rgbClr val="0082B9"/>
                </a:solidFill>
                <a:effectLst/>
                <a:latin typeface="inherit"/>
                <a:cs typeface="Open Sans" panose="020B0606030504020204" pitchFamily="34" charset="0"/>
              </a:rPr>
              <a:t>NUGENIS-Produkte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 in Kapselform sind innovativ und besitzen 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Alleinstellungsmerkmale: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dirty="0">
              <a:solidFill>
                <a:srgbClr val="666666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sng" strike="noStrike" cap="none" normalizeH="0" baseline="0" dirty="0" err="1">
                <a:ln>
                  <a:noFill/>
                </a:ln>
                <a:solidFill>
                  <a:srgbClr val="0082B9"/>
                </a:solidFill>
                <a:effectLst/>
                <a:latin typeface="inherit"/>
                <a:cs typeface="Open Sans" panose="020B0606030504020204" pitchFamily="34" charset="0"/>
                <a:hlinkClick r:id="rId2"/>
              </a:rPr>
              <a:t>Centella</a:t>
            </a:r>
            <a:r>
              <a:rPr kumimoji="0" lang="de-DE" altLang="de-DE" sz="1800" b="1" i="0" u="sng" strike="noStrike" cap="none" normalizeH="0" baseline="0" dirty="0">
                <a:ln>
                  <a:noFill/>
                </a:ln>
                <a:solidFill>
                  <a:srgbClr val="0082B9"/>
                </a:solidFill>
                <a:effectLst/>
                <a:latin typeface="inherit"/>
                <a:cs typeface="Open Sans" panose="020B0606030504020204" pitchFamily="34" charset="0"/>
                <a:hlinkClick r:id="rId2"/>
              </a:rPr>
              <a:t> Leaf Extract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 Ein potenter Jungbrunnenenzym-Aktivator  (Telomerase-Aktivator), um lange jung zu bleiben.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de-DE" altLang="de-DE" dirty="0">
              <a:solidFill>
                <a:srgbClr val="666666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sng" strike="noStrike" cap="none" normalizeH="0" baseline="0" dirty="0">
                <a:ln>
                  <a:noFill/>
                </a:ln>
                <a:solidFill>
                  <a:srgbClr val="0082B9"/>
                </a:solidFill>
                <a:effectLst/>
                <a:latin typeface="inherit"/>
                <a:cs typeface="Open Sans" panose="020B0606030504020204" pitchFamily="34" charset="0"/>
                <a:hlinkClick r:id="rId3"/>
              </a:rPr>
              <a:t>SAM-e 100% </a:t>
            </a:r>
            <a:r>
              <a:rPr kumimoji="0" lang="de-DE" altLang="de-DE" sz="1800" b="1" i="0" u="sng" strike="noStrike" cap="none" normalizeH="0" baseline="0" dirty="0" err="1">
                <a:ln>
                  <a:noFill/>
                </a:ln>
                <a:solidFill>
                  <a:srgbClr val="0082B9"/>
                </a:solidFill>
                <a:effectLst/>
                <a:latin typeface="inherit"/>
                <a:cs typeface="Open Sans" panose="020B0606030504020204" pitchFamily="34" charset="0"/>
                <a:hlinkClick r:id="rId3"/>
              </a:rPr>
              <a:t>Active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 Enthält das reine linksdrehende Stereoisomer von S-Adenosylmethionine. Dieses entspricht der körpereigenen Produktion, die allerdings im frühen Erwachsenenalter bereits deutlich abnimmt.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de-DE" altLang="de-DE" dirty="0">
              <a:solidFill>
                <a:srgbClr val="666666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sng" strike="noStrike" cap="none" normalizeH="0" baseline="0" dirty="0" err="1">
                <a:ln>
                  <a:noFill/>
                </a:ln>
                <a:solidFill>
                  <a:srgbClr val="0082B9"/>
                </a:solidFill>
                <a:effectLst/>
                <a:latin typeface="inherit"/>
                <a:cs typeface="Open Sans" panose="020B0606030504020204" pitchFamily="34" charset="0"/>
                <a:hlinkClick r:id="rId4"/>
              </a:rPr>
              <a:t>Spermidin</a:t>
            </a:r>
            <a:r>
              <a:rPr kumimoji="0" lang="de-DE" altLang="de-DE" sz="1800" b="1" i="0" u="sng" strike="noStrike" cap="none" normalizeH="0" baseline="0" dirty="0">
                <a:ln>
                  <a:noFill/>
                </a:ln>
                <a:solidFill>
                  <a:srgbClr val="0082B9"/>
                </a:solidFill>
                <a:effectLst/>
                <a:latin typeface="inherit"/>
                <a:cs typeface="Open Sans" panose="020B0606030504020204" pitchFamily="34" charset="0"/>
                <a:hlinkClick r:id="rId4"/>
              </a:rPr>
              <a:t> 3mg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 Mit 60 Kapseln, optimiert auf 6mg </a:t>
            </a:r>
            <a:r>
              <a:rPr kumimoji="0" lang="de-DE" altLang="de-DE" sz="1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Spermidin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/Tag, deckt eine Packung den tatsächlich und zulässigen Monatsbedarf an </a:t>
            </a:r>
            <a:r>
              <a:rPr kumimoji="0" lang="de-DE" altLang="de-DE" sz="1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Spermidin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. Denn auch die körpereigene </a:t>
            </a:r>
            <a:r>
              <a:rPr kumimoji="0" lang="de-DE" altLang="de-DE" sz="1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Spermidin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-Produktion sinkt bereits im frühen Erwachsenenalter um ein Drittel.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24407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942AA8B-1352-489B-9508-B4C6CDE52056}"/>
              </a:ext>
            </a:extLst>
          </p:cNvPr>
          <p:cNvSpPr txBox="1"/>
          <p:nvPr/>
        </p:nvSpPr>
        <p:spPr>
          <a:xfrm>
            <a:off x="565355" y="275303"/>
            <a:ext cx="1106129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2400" b="1" dirty="0">
                <a:solidFill>
                  <a:srgbClr val="222222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kumimoji="0" lang="de-DE" altLang="de-DE" sz="24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Spermidin</a:t>
            </a: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-Produkte zur Zellgesundheit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400" b="1" dirty="0">
              <a:solidFill>
                <a:srgbClr val="222222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400" b="1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NUGENIS ist der Spezialist bei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Spermidin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-Produkten: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000" b="1" i="0" u="sng" strike="noStrike" cap="none" normalizeH="0" baseline="0" dirty="0">
                <a:ln>
                  <a:noFill/>
                </a:ln>
                <a:solidFill>
                  <a:srgbClr val="0082B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SOYUP-</a:t>
            </a:r>
            <a:r>
              <a:rPr kumimoji="0" lang="de-DE" altLang="de-DE" sz="2000" b="1" i="0" u="sng" strike="noStrike" cap="none" normalizeH="0" baseline="0" dirty="0" err="1">
                <a:ln>
                  <a:noFill/>
                </a:ln>
                <a:solidFill>
                  <a:srgbClr val="0082B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Spermidine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Sojapulver mit hohem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Spermidingehalt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DE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  Sojapulver enthält alle essentiellen Aminosäuren und das im Sojapulver enthaltene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Spermidin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erhöht die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Proteinproduktioen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das 1,5- bis 2-fache. Besonders wichtig beim 1%-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igen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Muskelverlust ab dem 50. Lebensjahr, um vorausschauend Muskelschwund und Sturzgefahr im Alter vorzubeugen.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de-DE" altLang="de-DE" sz="2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000" b="1" i="0" u="sng" strike="noStrike" cap="none" normalizeH="0" baseline="0" dirty="0" err="1">
                <a:ln>
                  <a:noFill/>
                </a:ln>
                <a:solidFill>
                  <a:srgbClr val="0082B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Spermidin</a:t>
            </a:r>
            <a:r>
              <a:rPr kumimoji="0" lang="de-DE" altLang="de-DE" sz="2000" b="1" i="0" u="sng" strike="noStrike" cap="none" normalizeH="0" baseline="0" dirty="0">
                <a:ln>
                  <a:noFill/>
                </a:ln>
                <a:solidFill>
                  <a:srgbClr val="0082B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3mg 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Diese Kapseln enthalten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Spermidin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optimal zulässiger Dosierung auf Weizenkeimbasis</a:t>
            </a: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188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1A8D524-5F88-44BD-AEA4-9BE5C63D533B}"/>
              </a:ext>
            </a:extLst>
          </p:cNvPr>
          <p:cNvSpPr txBox="1"/>
          <p:nvPr/>
        </p:nvSpPr>
        <p:spPr>
          <a:xfrm>
            <a:off x="521110" y="167148"/>
            <a:ext cx="11385755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pPr algn="ctr"/>
            <a:endParaRPr lang="de-AT" b="1" dirty="0"/>
          </a:p>
          <a:p>
            <a:pPr algn="ctr"/>
            <a:endParaRPr lang="de-AT" b="1" dirty="0"/>
          </a:p>
          <a:p>
            <a:pPr algn="ctr"/>
            <a:r>
              <a:rPr lang="de-AT" sz="4400" b="1" dirty="0">
                <a:effectLst/>
              </a:rPr>
              <a:t>NUGENIS</a:t>
            </a:r>
          </a:p>
          <a:p>
            <a:pPr algn="ctr"/>
            <a:r>
              <a:rPr lang="de-AT" sz="2400" b="1" dirty="0">
                <a:effectLst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Auf Grundlage langjähriger wissenschaftlicher Erfahrung und zertifizierter Qualitäts- und Produktsicherheit ist NUGENIS führend mit epigenetisch-wirksamen Produkten.</a:t>
            </a:r>
            <a:endParaRPr lang="de-AT" sz="2400" b="1" dirty="0"/>
          </a:p>
          <a:p>
            <a:pPr algn="ctr"/>
            <a:r>
              <a:rPr lang="de-AT" sz="4400" b="1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www.nugenis.eu</a:t>
            </a:r>
            <a:endParaRPr lang="de-AT" sz="4400" b="1" dirty="0">
              <a:solidFill>
                <a:srgbClr val="0070C0"/>
              </a:solidFill>
              <a:effectLst/>
            </a:endParaRPr>
          </a:p>
          <a:p>
            <a:pPr algn="ctr"/>
            <a:endParaRPr lang="de-AT" sz="4400" b="1" dirty="0">
              <a:solidFill>
                <a:srgbClr val="0070C0"/>
              </a:solidFill>
              <a:effectLst/>
            </a:endParaRPr>
          </a:p>
          <a:p>
            <a:pPr algn="ctr"/>
            <a:r>
              <a:rPr lang="de-AT" sz="4400" b="1" dirty="0">
                <a:solidFill>
                  <a:srgbClr val="0070C0"/>
                </a:solidFill>
                <a:effectLst/>
                <a:hlinkClick r:id="rId3"/>
              </a:rPr>
              <a:t>https://nugenis.eu/shop/</a:t>
            </a:r>
            <a:r>
              <a:rPr lang="de-AT" sz="4400" b="1" dirty="0">
                <a:solidFill>
                  <a:srgbClr val="0070C0"/>
                </a:solidFill>
                <a:effectLst/>
              </a:rPr>
              <a:t> </a:t>
            </a:r>
          </a:p>
          <a:p>
            <a:pPr algn="ctr"/>
            <a:r>
              <a:rPr lang="de-AT" sz="4400" b="1" dirty="0">
                <a:solidFill>
                  <a:srgbClr val="0070C0"/>
                </a:solidFill>
                <a:effectLst/>
              </a:rPr>
              <a:t> </a:t>
            </a:r>
          </a:p>
          <a:p>
            <a:pPr algn="ctr"/>
            <a:endParaRPr lang="de-AT" sz="2400" b="1" dirty="0">
              <a:solidFill>
                <a:srgbClr val="0070C0"/>
              </a:solidFill>
            </a:endParaRPr>
          </a:p>
          <a:p>
            <a:pPr algn="ctr"/>
            <a:endParaRPr lang="de-AT" sz="2400" b="1" dirty="0">
              <a:effectLst/>
            </a:endParaRPr>
          </a:p>
          <a:p>
            <a:pPr algn="ctr"/>
            <a:endParaRPr lang="de-AT" sz="2400" b="1" dirty="0">
              <a:effectLst/>
            </a:endParaRPr>
          </a:p>
          <a:p>
            <a:endParaRPr lang="de-AT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F28996E-1A91-4343-A44F-FF8D8D5225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875" y="412955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2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C452171F-D99A-403C-8355-30DAECD8DECE}"/>
              </a:ext>
            </a:extLst>
          </p:cNvPr>
          <p:cNvSpPr txBox="1"/>
          <p:nvPr/>
        </p:nvSpPr>
        <p:spPr>
          <a:xfrm>
            <a:off x="285135" y="117987"/>
            <a:ext cx="1174954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latin typeface="Arial" panose="020B0604020202020204" pitchFamily="34" charset="0"/>
                <a:cs typeface="Arial" panose="020B0604020202020204" pitchFamily="34" charset="0"/>
              </a:rPr>
              <a:t>Epigenetik</a:t>
            </a:r>
          </a:p>
          <a:p>
            <a:endParaRPr lang="de-DE" dirty="0"/>
          </a:p>
          <a:p>
            <a:endParaRPr lang="de-DE" sz="3600" dirty="0"/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Sie gibt Auskunft, wie die Aktivität unserer Gene gesteuert wird, </a:t>
            </a: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ohne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 dass damit </a:t>
            </a: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eine Änderung der DNA-Sequenz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verbunden ist (im Unterschied zur Genetik).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Sie ermöglicht die </a:t>
            </a: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Anpassung an die Umwelt und an neue Lebensbedingungen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, z.B. bei Gesundheits-risiken: Umweltgifte, psychischer Belastung, Stress.</a:t>
            </a:r>
            <a:endParaRPr lang="de-AT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72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662CB3F-AD8D-4061-87CF-03804FB1D01D}"/>
              </a:ext>
            </a:extLst>
          </p:cNvPr>
          <p:cNvSpPr txBox="1"/>
          <p:nvPr/>
        </p:nvSpPr>
        <p:spPr>
          <a:xfrm>
            <a:off x="766916" y="639095"/>
            <a:ext cx="1022554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latin typeface="Arial" panose="020B0604020202020204" pitchFamily="34" charset="0"/>
                <a:cs typeface="Arial" panose="020B0604020202020204" pitchFamily="34" charset="0"/>
              </a:rPr>
              <a:t>Was ist Neurostress?</a:t>
            </a:r>
          </a:p>
          <a:p>
            <a:pPr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sz="4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Neurostress ist ein Begriff für das Zusammenwirken psychischer, neurologischer, endokriner und immunologischer Phänomene der </a:t>
            </a:r>
            <a:r>
              <a:rPr lang="de-AT" sz="4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Stress-Reaktion</a:t>
            </a:r>
            <a:r>
              <a:rPr lang="de-AT" sz="4400" i="0" dirty="0">
                <a:solidFill>
                  <a:srgbClr val="7676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86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26317C6-6B5C-4D0C-8023-D61089F2CFDE}"/>
              </a:ext>
            </a:extLst>
          </p:cNvPr>
          <p:cNvSpPr txBox="1"/>
          <p:nvPr/>
        </p:nvSpPr>
        <p:spPr>
          <a:xfrm>
            <a:off x="688258" y="68826"/>
            <a:ext cx="10756489" cy="7367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>
                <a:latin typeface="Arial" panose="020B0604020202020204" pitchFamily="34" charset="0"/>
                <a:cs typeface="Arial" panose="020B0604020202020204" pitchFamily="34" charset="0"/>
              </a:rPr>
              <a:t>Ursache von Neurostress</a:t>
            </a:r>
          </a:p>
          <a:p>
            <a:pPr algn="ctr"/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Ein pathologischer, </a:t>
            </a:r>
            <a:r>
              <a:rPr lang="de-AT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cortisol</a:t>
            </a:r>
            <a:r>
              <a:rPr lang="de-AT" sz="3200" b="1" dirty="0">
                <a:latin typeface="Arial" panose="020B0604020202020204" pitchFamily="34" charset="0"/>
                <a:cs typeface="Arial" panose="020B0604020202020204" pitchFamily="34" charset="0"/>
              </a:rPr>
              <a:t>-induzierter </a:t>
            </a:r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Stresszustand tritt auf, wenn Menschen </a:t>
            </a:r>
            <a:r>
              <a:rPr lang="de-AT" sz="3200" b="1" dirty="0">
                <a:latin typeface="Arial" panose="020B0604020202020204" pitchFamily="34" charset="0"/>
                <a:cs typeface="Arial" panose="020B0604020202020204" pitchFamily="34" charset="0"/>
              </a:rPr>
              <a:t>über längere Zeiträume hinweg hohen Stress</a:t>
            </a:r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 erleben (z.B. durch beruflichen Druck, Erfolglosigkeit, familiäre Belastungen).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Die Hormonfreisetzung von Adrenalin und Cortisol ist für kurzfristige Stress-Situationen vorteilhaft. </a:t>
            </a:r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Wenn der Stress chronisch und unkontrolliert ist, kann eine </a:t>
            </a:r>
            <a:r>
              <a:rPr lang="de-AT" sz="3200" b="1" dirty="0">
                <a:latin typeface="Arial" panose="020B0604020202020204" pitchFamily="34" charset="0"/>
                <a:cs typeface="Arial" panose="020B0604020202020204" pitchFamily="34" charset="0"/>
              </a:rPr>
              <a:t>anhaltende Cortisol-Freisetzung </a:t>
            </a:r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den </a:t>
            </a:r>
            <a:r>
              <a:rPr lang="de-AT" sz="3200" b="1" dirty="0">
                <a:latin typeface="Arial" panose="020B0604020202020204" pitchFamily="34" charset="0"/>
                <a:cs typeface="Arial" panose="020B0604020202020204" pitchFamily="34" charset="0"/>
              </a:rPr>
              <a:t>Körper negativ beeinflussen.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46487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53EF75F-3F3B-4A0C-AF23-4DBF2CE4A740}"/>
              </a:ext>
            </a:extLst>
          </p:cNvPr>
          <p:cNvSpPr txBox="1"/>
          <p:nvPr/>
        </p:nvSpPr>
        <p:spPr>
          <a:xfrm>
            <a:off x="442452" y="275303"/>
            <a:ext cx="11130116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dirty="0"/>
              <a:t>Gesundheitliche Probleme durch chronisch erhöhten Cortisolspiegel</a:t>
            </a:r>
          </a:p>
          <a:p>
            <a:endParaRPr lang="de-AT" sz="2800" dirty="0"/>
          </a:p>
          <a:p>
            <a:pPr>
              <a:buFont typeface="+mj-lt"/>
              <a:buAutoNum type="arabicPeriod"/>
            </a:pPr>
            <a:r>
              <a:rPr lang="de-AT" sz="2800" b="1" dirty="0"/>
              <a:t>Immunsuppression</a:t>
            </a:r>
            <a:r>
              <a:rPr lang="de-AT" sz="2800" dirty="0"/>
              <a:t>: Unterdrückung des Immunsystems, was zu einer erhöhten Anfälligkeit für Infektionen führt.</a:t>
            </a:r>
          </a:p>
          <a:p>
            <a:pPr>
              <a:buFont typeface="+mj-lt"/>
              <a:buAutoNum type="arabicPeriod"/>
            </a:pPr>
            <a:r>
              <a:rPr lang="de-AT" sz="2800" b="1" dirty="0"/>
              <a:t>Kardiovaskuläre Probleme</a:t>
            </a:r>
            <a:r>
              <a:rPr lang="de-AT" sz="2800" dirty="0"/>
              <a:t>: Langfristig erhöhter Blutdruck und ein höheres Risiko für Herzerkrankungen.</a:t>
            </a:r>
          </a:p>
          <a:p>
            <a:pPr>
              <a:buFont typeface="+mj-lt"/>
              <a:buAutoNum type="arabicPeriod"/>
            </a:pPr>
            <a:r>
              <a:rPr lang="de-AT" sz="2800" b="1" dirty="0"/>
              <a:t>Störungen im Stoffwechsel</a:t>
            </a:r>
            <a:r>
              <a:rPr lang="de-AT" sz="2800" dirty="0"/>
              <a:t>: Beeinflussung des Glukosestoffwechsels führt zu Insulinresistenz (Diabetes Typ II) und Gewichtszunahme.</a:t>
            </a:r>
          </a:p>
          <a:p>
            <a:pPr>
              <a:buFont typeface="+mj-lt"/>
              <a:buAutoNum type="arabicPeriod"/>
            </a:pPr>
            <a:r>
              <a:rPr lang="de-AT" sz="2800" b="1" dirty="0"/>
              <a:t>Psychische Belastung</a:t>
            </a:r>
            <a:r>
              <a:rPr lang="de-AT" sz="2800" dirty="0"/>
              <a:t>: Verstärkung von depressiven Verstimmungen, Angstzuständen und Schlafstörungen.</a:t>
            </a:r>
          </a:p>
          <a:p>
            <a:pPr>
              <a:buFont typeface="+mj-lt"/>
              <a:buAutoNum type="arabicPeriod"/>
            </a:pPr>
            <a:r>
              <a:rPr lang="de-AT" sz="2800" b="1" dirty="0"/>
              <a:t>Beeinträchtigung des Gedächtnisses und der kognitiven Funktionen</a:t>
            </a:r>
            <a:r>
              <a:rPr lang="de-AT" sz="2800" dirty="0"/>
              <a:t>: Schädigung des Hippocampus, der für Gedächtnis und Lernen zuständig ist.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66309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16C8B2A-5767-4ECF-B41A-09FEE31B13DF}"/>
              </a:ext>
            </a:extLst>
          </p:cNvPr>
          <p:cNvSpPr txBox="1"/>
          <p:nvPr/>
        </p:nvSpPr>
        <p:spPr>
          <a:xfrm>
            <a:off x="491612" y="641244"/>
            <a:ext cx="10844981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000" b="1" dirty="0"/>
              <a:t>Ursache von Neurostress wird epigenetisch reguliert</a:t>
            </a:r>
          </a:p>
          <a:p>
            <a:pPr algn="ctr"/>
            <a:endParaRPr lang="de-DE" sz="4000" dirty="0"/>
          </a:p>
          <a:p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Cortisol kann die Expression von Monoaminoxidase (MAO) beeinflussen. MAO ist ein Enzym, das Neurotransmitter wie Serotonin, Dopamin und Noradrenalin abbaut.</a:t>
            </a:r>
          </a:p>
          <a:p>
            <a:endParaRPr lang="de-A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0" lang="de-DE" altLang="de-D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Cortisol steigert die MAO-Expression 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 die Konzentrationen </a:t>
            </a:r>
            <a:r>
              <a:rPr kumimoji="0" lang="de-DE" altLang="de-DE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monaminerger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Neurotransmitter senken, was zu Stimmungsschwankungen und zu stressbedingten psychischen Störungen beiträgt.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95692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058FBB8-DD28-4693-8DE7-CDBFE074783D}"/>
              </a:ext>
            </a:extLst>
          </p:cNvPr>
          <p:cNvSpPr txBox="1"/>
          <p:nvPr/>
        </p:nvSpPr>
        <p:spPr>
          <a:xfrm>
            <a:off x="1" y="0"/>
            <a:ext cx="1206418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Das Herzstück von Neurostress</a:t>
            </a:r>
          </a:p>
          <a:p>
            <a:pPr algn="ctr"/>
            <a:endParaRPr lang="de-DE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Stressinduziertes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Cortisol erhöht die Monoamino-Oxidase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am DNA-Ort ihrer Freisetzung.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de-AT" sz="2800" dirty="0">
                <a:latin typeface="Arial" panose="020B0604020202020204" pitchFamily="34" charset="0"/>
                <a:cs typeface="Arial" panose="020B0604020202020204" pitchFamily="34" charset="0"/>
              </a:rPr>
              <a:t>Der Abbau von Monoaminen durch MAO (Monoaminooxidase) führt zur Bildung von Wasserstoffperoxid (H₂O₂), das sich durch weitere Reaktionen in sehr reaktive Sauerstoffspezies (ROS) umwandelt, wie etwa das Hydroxylradikal (OH•). </a:t>
            </a:r>
            <a:r>
              <a:rPr lang="de-AT" sz="2800" b="1" dirty="0">
                <a:latin typeface="Arial" panose="020B0604020202020204" pitchFamily="34" charset="0"/>
                <a:cs typeface="Arial" panose="020B0604020202020204" pitchFamily="34" charset="0"/>
              </a:rPr>
              <a:t>Diese ROS-Radikale sind hochreaktiv und können Zell- und Mitochondrien-Schäden verursachen</a:t>
            </a:r>
            <a:r>
              <a:rPr lang="de-AT" sz="2800" dirty="0">
                <a:latin typeface="Arial" panose="020B0604020202020204" pitchFamily="34" charset="0"/>
                <a:cs typeface="Arial" panose="020B0604020202020204" pitchFamily="34" charset="0"/>
              </a:rPr>
              <a:t>, indem sie Lipide (in Zellmembrane, Zellorganellen), Proteine (Enzyme) und DNA auf Zellebene angreifen. Sie können oxidativen Zell-Stress verursachen und Zellstrukturen schädigen oder zerstören, insbesondere in stressbelasteten/alternden Gehirnzellen. 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0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ervenzellen mit Energie-Sparprogramm | Max-Planck-Gesellschaft">
            <a:extLst>
              <a:ext uri="{FF2B5EF4-FFF2-40B4-BE49-F238E27FC236}">
                <a16:creationId xmlns:a16="http://schemas.microsoft.com/office/drawing/2014/main" id="{CFE42A41-8A66-416B-BD87-1AAB1CC01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951" y="176981"/>
            <a:ext cx="6931742" cy="462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396896B-4798-4987-9C0F-807C1DDB5D81}"/>
              </a:ext>
            </a:extLst>
          </p:cNvPr>
          <p:cNvSpPr txBox="1"/>
          <p:nvPr/>
        </p:nvSpPr>
        <p:spPr>
          <a:xfrm>
            <a:off x="619432" y="5191432"/>
            <a:ext cx="107761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Mitochondrien</a:t>
            </a:r>
            <a:r>
              <a:rPr lang="de-AT" sz="32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sind die </a:t>
            </a:r>
            <a:r>
              <a:rPr lang="de-AT" sz="32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Kraftwerke unserer Zellen</a:t>
            </a:r>
            <a:r>
              <a:rPr lang="de-AT" sz="32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de-AT" sz="32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Speziell Nervenzellen benötigen viel Energie und sind deshalb besonders von diesen abhängig</a:t>
            </a:r>
            <a:r>
              <a:rPr lang="de-AT" sz="32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A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0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0074B7A-4A4D-4F0D-B278-4749D8329CB4}"/>
              </a:ext>
            </a:extLst>
          </p:cNvPr>
          <p:cNvSpPr txBox="1"/>
          <p:nvPr/>
        </p:nvSpPr>
        <p:spPr>
          <a:xfrm>
            <a:off x="334297" y="0"/>
            <a:ext cx="1150374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Erworbene mitochondriale Dysfunktion</a:t>
            </a:r>
          </a:p>
          <a:p>
            <a:pPr algn="ctr"/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Das Enzym das den Abbau der Zellstrukturen (Lipide, Proteine, DNA) verursacht, die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Monoamino-Oxidase (MAO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), haftet an der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äußeren Mitochondrien-Membran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und eine vermehrte Expression von MAO gefährdet somit unmittelbar die Proteine (Enzyme) der Atmungskette, die in der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inneren Mitochondrienmembran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eingebaut sind (Endosymbiose).</a:t>
            </a: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Die Folge ist ein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Energiedefizit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für die Mitochondrien und die Zellen mit funktionellen Einschränkungen und Zelltod. </a:t>
            </a: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Ein Teufelskreis entsteht, bei dem ROS die Mitochondrien schädigt und diese Schädigung bewirkt wiederum eine verstärkte ROS-Produktion, was zur weiteren mitochondrialer Dysfunktion führt.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Zusätzlich kommt es zur </a:t>
            </a:r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chronischen Entzündung,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Beschädigung der mitochondrialen DNA 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(mtDNA), </a:t>
            </a:r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Schädigung von Lipiden und Proteinen 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sowie</a:t>
            </a:r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 Freisetzung von pro-apoptotischen Faktoren 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AT" sz="2400" dirty="0" err="1">
                <a:latin typeface="Arial" panose="020B0604020202020204" pitchFamily="34" charset="0"/>
                <a:cs typeface="Arial" panose="020B0604020202020204" pitchFamily="34" charset="0"/>
              </a:rPr>
              <a:t>Cytochrom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C). Gewebeschäden und Funktionsverlust treiben viele Zellen in den Tod.</a:t>
            </a:r>
          </a:p>
        </p:txBody>
      </p:sp>
    </p:spTree>
    <p:extLst>
      <p:ext uri="{BB962C8B-B14F-4D97-AF65-F5344CB8AC3E}">
        <p14:creationId xmlns:p14="http://schemas.microsoft.com/office/powerpoint/2010/main" val="109621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933</Words>
  <Application>Microsoft Office PowerPoint</Application>
  <PresentationFormat>Breitbild</PresentationFormat>
  <Paragraphs>100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inherit</vt:lpstr>
      <vt:lpstr>Open Sans</vt:lpstr>
      <vt:lpstr>Office</vt:lpstr>
      <vt:lpstr>Neurostress und Epigenetik  Webinar 6.11.2024 Neurostress-Akademie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Vortrag  Gesundheitszentrum am Hamerlingpark</dc:title>
  <dc:creator>Eduard Rappold</dc:creator>
  <cp:lastModifiedBy>Eduard Rappold</cp:lastModifiedBy>
  <cp:revision>50</cp:revision>
  <cp:lastPrinted>2024-11-04T17:12:29Z</cp:lastPrinted>
  <dcterms:created xsi:type="dcterms:W3CDTF">2024-10-08T16:57:46Z</dcterms:created>
  <dcterms:modified xsi:type="dcterms:W3CDTF">2024-11-05T11:13:35Z</dcterms:modified>
</cp:coreProperties>
</file>