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3"/>
  </p:notesMasterIdLst>
  <p:sldIdLst>
    <p:sldId id="256" r:id="rId2"/>
    <p:sldId id="704" r:id="rId3"/>
    <p:sldId id="709" r:id="rId4"/>
    <p:sldId id="678" r:id="rId5"/>
    <p:sldId id="288" r:id="rId6"/>
    <p:sldId id="679" r:id="rId7"/>
    <p:sldId id="680" r:id="rId8"/>
    <p:sldId id="299" r:id="rId9"/>
    <p:sldId id="681" r:id="rId10"/>
    <p:sldId id="296" r:id="rId11"/>
    <p:sldId id="298" r:id="rId12"/>
    <p:sldId id="290" r:id="rId13"/>
    <p:sldId id="627" r:id="rId14"/>
    <p:sldId id="291" r:id="rId15"/>
    <p:sldId id="717" r:id="rId16"/>
    <p:sldId id="600" r:id="rId17"/>
    <p:sldId id="597" r:id="rId18"/>
    <p:sldId id="294" r:id="rId19"/>
    <p:sldId id="276" r:id="rId20"/>
    <p:sldId id="295" r:id="rId21"/>
    <p:sldId id="598" r:id="rId22"/>
    <p:sldId id="599" r:id="rId23"/>
    <p:sldId id="257" r:id="rId24"/>
    <p:sldId id="297" r:id="rId25"/>
    <p:sldId id="607" r:id="rId26"/>
    <p:sldId id="715" r:id="rId27"/>
    <p:sldId id="716" r:id="rId28"/>
    <p:sldId id="630" r:id="rId29"/>
    <p:sldId id="287" r:id="rId30"/>
    <p:sldId id="691" r:id="rId31"/>
    <p:sldId id="692" r:id="rId32"/>
    <p:sldId id="622" r:id="rId33"/>
    <p:sldId id="718" r:id="rId34"/>
    <p:sldId id="719" r:id="rId35"/>
    <p:sldId id="624" r:id="rId36"/>
    <p:sldId id="694" r:id="rId37"/>
    <p:sldId id="686" r:id="rId38"/>
    <p:sldId id="641" r:id="rId39"/>
    <p:sldId id="687" r:id="rId40"/>
    <p:sldId id="707" r:id="rId41"/>
    <p:sldId id="689" r:id="rId42"/>
    <p:sldId id="688" r:id="rId43"/>
    <p:sldId id="695" r:id="rId44"/>
    <p:sldId id="696" r:id="rId45"/>
    <p:sldId id="697" r:id="rId46"/>
    <p:sldId id="631" r:id="rId47"/>
    <p:sldId id="675" r:id="rId48"/>
    <p:sldId id="714" r:id="rId49"/>
    <p:sldId id="609" r:id="rId50"/>
    <p:sldId id="676" r:id="rId51"/>
    <p:sldId id="677" r:id="rId5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 Rappold" initials="ER" lastIdx="1" clrIdx="0">
    <p:extLst>
      <p:ext uri="{19B8F6BF-5375-455C-9EA6-DF929625EA0E}">
        <p15:presenceInfo xmlns:p15="http://schemas.microsoft.com/office/powerpoint/2012/main" userId="0231150c993cce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8" autoAdjust="0"/>
    <p:restoredTop sz="89855" autoAdjust="0"/>
  </p:normalViewPr>
  <p:slideViewPr>
    <p:cSldViewPr snapToGrid="0">
      <p:cViewPr varScale="1">
        <p:scale>
          <a:sx n="82" d="100"/>
          <a:sy n="82"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5AFFE-9318-436F-B6B3-EE1B45A699A6}"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de-AT"/>
        </a:p>
      </dgm:t>
    </dgm:pt>
    <dgm:pt modelId="{2FA64825-FFAE-4EBF-A9B6-21983F4B16CF}">
      <dgm:prSet phldrT="[Text]" custT="1"/>
      <dgm:spPr/>
      <dgm:t>
        <a:bodyPr/>
        <a:lstStyle/>
        <a:p>
          <a:pPr algn="ctr"/>
          <a:r>
            <a:rPr lang="de-DE" sz="1800" b="1" dirty="0"/>
            <a:t>MAOB</a:t>
          </a:r>
        </a:p>
      </dgm:t>
    </dgm:pt>
    <dgm:pt modelId="{F7B1B35C-1502-441B-892D-5C6914CDA6CE}" type="parTrans" cxnId="{C73A005E-2BF1-4005-A0C5-78EA70E7573C}">
      <dgm:prSet/>
      <dgm:spPr/>
      <dgm:t>
        <a:bodyPr/>
        <a:lstStyle/>
        <a:p>
          <a:endParaRPr lang="de-AT"/>
        </a:p>
      </dgm:t>
    </dgm:pt>
    <dgm:pt modelId="{3F0331CE-24DF-47CD-9C46-92DC000A54B9}" type="sibTrans" cxnId="{C73A005E-2BF1-4005-A0C5-78EA70E7573C}">
      <dgm:prSet/>
      <dgm:spPr/>
      <dgm:t>
        <a:bodyPr/>
        <a:lstStyle/>
        <a:p>
          <a:endParaRPr lang="de-AT"/>
        </a:p>
      </dgm:t>
    </dgm:pt>
    <dgm:pt modelId="{D1AB8021-DC15-4A49-A358-279C6D684E11}">
      <dgm:prSet phldrT="[Text]" custT="1"/>
      <dgm:spPr/>
      <dgm:t>
        <a:bodyPr/>
        <a:lstStyle/>
        <a:p>
          <a:pPr algn="ctr"/>
          <a:r>
            <a:rPr lang="de-DE" sz="1800" b="1" dirty="0" err="1"/>
            <a:t>intermembranöser</a:t>
          </a:r>
          <a:r>
            <a:rPr lang="de-DE" sz="1800" b="1" dirty="0"/>
            <a:t> Raum</a:t>
          </a:r>
          <a:endParaRPr lang="de-AT" sz="1800" b="1" dirty="0"/>
        </a:p>
      </dgm:t>
    </dgm:pt>
    <dgm:pt modelId="{5375740E-412F-4484-AF31-11BEE4519B74}" type="parTrans" cxnId="{434C8144-8D41-4951-8EAF-E94D95D7E22A}">
      <dgm:prSet/>
      <dgm:spPr/>
      <dgm:t>
        <a:bodyPr/>
        <a:lstStyle/>
        <a:p>
          <a:endParaRPr lang="de-AT"/>
        </a:p>
      </dgm:t>
    </dgm:pt>
    <dgm:pt modelId="{0C17524B-2EE8-41E1-B975-61FC89D3F688}" type="sibTrans" cxnId="{434C8144-8D41-4951-8EAF-E94D95D7E22A}">
      <dgm:prSet/>
      <dgm:spPr/>
      <dgm:t>
        <a:bodyPr/>
        <a:lstStyle/>
        <a:p>
          <a:endParaRPr lang="de-AT"/>
        </a:p>
      </dgm:t>
    </dgm:pt>
    <dgm:pt modelId="{F4A6F8B0-8FFE-4D02-B81B-2F25F59D25A9}">
      <dgm:prSet phldrT="[Text]" custT="1"/>
      <dgm:spPr/>
      <dgm:t>
        <a:bodyPr/>
        <a:lstStyle/>
        <a:p>
          <a:pPr algn="ctr"/>
          <a:r>
            <a:rPr lang="de-DE" sz="1800" b="1" dirty="0"/>
            <a:t>MAOA</a:t>
          </a:r>
        </a:p>
      </dgm:t>
    </dgm:pt>
    <dgm:pt modelId="{8DA47E43-1A0E-4D76-BB98-29C72D2EAE27}" type="parTrans" cxnId="{6628390E-26A9-4458-AFE5-0D9CEE4E1BFF}">
      <dgm:prSet/>
      <dgm:spPr/>
      <dgm:t>
        <a:bodyPr/>
        <a:lstStyle/>
        <a:p>
          <a:endParaRPr lang="de-AT"/>
        </a:p>
      </dgm:t>
    </dgm:pt>
    <dgm:pt modelId="{FA3BD53A-3AFA-4F5B-A70A-E27CF50E8873}" type="sibTrans" cxnId="{6628390E-26A9-4458-AFE5-0D9CEE4E1BFF}">
      <dgm:prSet/>
      <dgm:spPr/>
      <dgm:t>
        <a:bodyPr/>
        <a:lstStyle/>
        <a:p>
          <a:endParaRPr lang="de-AT"/>
        </a:p>
      </dgm:t>
    </dgm:pt>
    <dgm:pt modelId="{130D7984-21EA-4B23-A0D8-F75021C1A1EA}" type="pres">
      <dgm:prSet presAssocID="{4385AFFE-9318-436F-B6B3-EE1B45A699A6}" presName="Name0" presStyleCnt="0">
        <dgm:presLayoutVars>
          <dgm:chMax/>
          <dgm:chPref/>
          <dgm:dir/>
          <dgm:animLvl val="lvl"/>
          <dgm:resizeHandles val="exact"/>
        </dgm:presLayoutVars>
      </dgm:prSet>
      <dgm:spPr/>
    </dgm:pt>
    <dgm:pt modelId="{C4FD5CB6-F68F-4039-91B2-5B06D323CD0D}" type="pres">
      <dgm:prSet presAssocID="{2FA64825-FFAE-4EBF-A9B6-21983F4B16CF}" presName="composite" presStyleCnt="0"/>
      <dgm:spPr/>
    </dgm:pt>
    <dgm:pt modelId="{4A661FB4-0523-45E5-9311-F692B58B93DB}" type="pres">
      <dgm:prSet presAssocID="{2FA64825-FFAE-4EBF-A9B6-21983F4B16CF}" presName="Image" presStyleLbl="alig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6295412D-B602-4337-AB4C-970010449E9B}" type="pres">
      <dgm:prSet presAssocID="{2FA64825-FFAE-4EBF-A9B6-21983F4B16CF}" presName="Accent" presStyleLbl="parChTrans1D1" presStyleIdx="0" presStyleCnt="3"/>
      <dgm:spPr/>
    </dgm:pt>
    <dgm:pt modelId="{B06C2ADB-233B-47FB-8AB9-AF25442DA021}" type="pres">
      <dgm:prSet presAssocID="{2FA64825-FFAE-4EBF-A9B6-21983F4B16CF}" presName="Parent" presStyleLbl="revTx" presStyleIdx="0" presStyleCnt="3">
        <dgm:presLayoutVars>
          <dgm:chMax val="0"/>
          <dgm:chPref val="0"/>
          <dgm:bulletEnabled val="1"/>
        </dgm:presLayoutVars>
      </dgm:prSet>
      <dgm:spPr/>
    </dgm:pt>
    <dgm:pt modelId="{1B954B9F-0DDD-4C82-B7C0-99E249544527}" type="pres">
      <dgm:prSet presAssocID="{3F0331CE-24DF-47CD-9C46-92DC000A54B9}" presName="sibTrans" presStyleCnt="0"/>
      <dgm:spPr/>
    </dgm:pt>
    <dgm:pt modelId="{ABD8155E-4CF1-4199-8736-9A2752B64BF8}" type="pres">
      <dgm:prSet presAssocID="{D1AB8021-DC15-4A49-A358-279C6D684E11}" presName="composite" presStyleCnt="0"/>
      <dgm:spPr/>
    </dgm:pt>
    <dgm:pt modelId="{09C7EC43-A294-490A-8E0E-16DB3DC4D390}" type="pres">
      <dgm:prSet presAssocID="{D1AB8021-DC15-4A49-A358-279C6D684E11}" presName="Image" presStyleLbl="alignNode1" presStyleIdx="1" presStyleCnt="3" custLinFactNeighborY="-51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339B858A-2931-45FC-B217-8B4C3A27CFC4}" type="pres">
      <dgm:prSet presAssocID="{D1AB8021-DC15-4A49-A358-279C6D684E11}" presName="Accent" presStyleLbl="parChTrans1D1" presStyleIdx="1" presStyleCnt="3"/>
      <dgm:spPr/>
    </dgm:pt>
    <dgm:pt modelId="{8CBA569F-F5D2-4AFA-99A9-01C9D8031FA3}" type="pres">
      <dgm:prSet presAssocID="{D1AB8021-DC15-4A49-A358-279C6D684E11}" presName="Parent" presStyleLbl="revTx" presStyleIdx="1" presStyleCnt="3">
        <dgm:presLayoutVars>
          <dgm:chMax val="0"/>
          <dgm:chPref val="0"/>
          <dgm:bulletEnabled val="1"/>
        </dgm:presLayoutVars>
      </dgm:prSet>
      <dgm:spPr/>
    </dgm:pt>
    <dgm:pt modelId="{CB28551B-6571-47C4-8D56-CE9E9C62B280}" type="pres">
      <dgm:prSet presAssocID="{0C17524B-2EE8-41E1-B975-61FC89D3F688}" presName="sibTrans" presStyleCnt="0"/>
      <dgm:spPr/>
    </dgm:pt>
    <dgm:pt modelId="{D2E44972-21B5-4669-96DC-C56EEC859837}" type="pres">
      <dgm:prSet presAssocID="{F4A6F8B0-8FFE-4D02-B81B-2F25F59D25A9}" presName="composite" presStyleCnt="0"/>
      <dgm:spPr/>
    </dgm:pt>
    <dgm:pt modelId="{238444B0-CB42-4D44-9D38-55C672EEF22A}" type="pres">
      <dgm:prSet presAssocID="{F4A6F8B0-8FFE-4D02-B81B-2F25F59D25A9}" presName="Image" presStyleLbl="alig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35CF429E-7EC9-4021-A9DB-CB214EA3E224}" type="pres">
      <dgm:prSet presAssocID="{F4A6F8B0-8FFE-4D02-B81B-2F25F59D25A9}" presName="Accent" presStyleLbl="parChTrans1D1" presStyleIdx="2" presStyleCnt="3"/>
      <dgm:spPr/>
    </dgm:pt>
    <dgm:pt modelId="{59BD3564-78AE-447E-AE77-D0A51206360A}" type="pres">
      <dgm:prSet presAssocID="{F4A6F8B0-8FFE-4D02-B81B-2F25F59D25A9}" presName="Parent" presStyleLbl="revTx" presStyleIdx="2" presStyleCnt="3">
        <dgm:presLayoutVars>
          <dgm:chMax val="0"/>
          <dgm:chPref val="0"/>
          <dgm:bulletEnabled val="1"/>
        </dgm:presLayoutVars>
      </dgm:prSet>
      <dgm:spPr/>
    </dgm:pt>
  </dgm:ptLst>
  <dgm:cxnLst>
    <dgm:cxn modelId="{6628390E-26A9-4458-AFE5-0D9CEE4E1BFF}" srcId="{4385AFFE-9318-436F-B6B3-EE1B45A699A6}" destId="{F4A6F8B0-8FFE-4D02-B81B-2F25F59D25A9}" srcOrd="2" destOrd="0" parTransId="{8DA47E43-1A0E-4D76-BB98-29C72D2EAE27}" sibTransId="{FA3BD53A-3AFA-4F5B-A70A-E27CF50E8873}"/>
    <dgm:cxn modelId="{62EDCA39-D027-4E59-98CC-D4FD92C04803}" type="presOf" srcId="{D1AB8021-DC15-4A49-A358-279C6D684E11}" destId="{8CBA569F-F5D2-4AFA-99A9-01C9D8031FA3}" srcOrd="0" destOrd="0" presId="urn:microsoft.com/office/officeart/2008/layout/PictureLineup"/>
    <dgm:cxn modelId="{C73A005E-2BF1-4005-A0C5-78EA70E7573C}" srcId="{4385AFFE-9318-436F-B6B3-EE1B45A699A6}" destId="{2FA64825-FFAE-4EBF-A9B6-21983F4B16CF}" srcOrd="0" destOrd="0" parTransId="{F7B1B35C-1502-441B-892D-5C6914CDA6CE}" sibTransId="{3F0331CE-24DF-47CD-9C46-92DC000A54B9}"/>
    <dgm:cxn modelId="{434C8144-8D41-4951-8EAF-E94D95D7E22A}" srcId="{4385AFFE-9318-436F-B6B3-EE1B45A699A6}" destId="{D1AB8021-DC15-4A49-A358-279C6D684E11}" srcOrd="1" destOrd="0" parTransId="{5375740E-412F-4484-AF31-11BEE4519B74}" sibTransId="{0C17524B-2EE8-41E1-B975-61FC89D3F688}"/>
    <dgm:cxn modelId="{77393CA4-9F95-4063-BBC0-90A59F265D05}" type="presOf" srcId="{2FA64825-FFAE-4EBF-A9B6-21983F4B16CF}" destId="{B06C2ADB-233B-47FB-8AB9-AF25442DA021}" srcOrd="0" destOrd="0" presId="urn:microsoft.com/office/officeart/2008/layout/PictureLineup"/>
    <dgm:cxn modelId="{942D1CC2-1117-4AAD-A180-D8D07385D386}" type="presOf" srcId="{F4A6F8B0-8FFE-4D02-B81B-2F25F59D25A9}" destId="{59BD3564-78AE-447E-AE77-D0A51206360A}" srcOrd="0" destOrd="0" presId="urn:microsoft.com/office/officeart/2008/layout/PictureLineup"/>
    <dgm:cxn modelId="{AB6968CC-EB06-476F-8E33-D2B861861DD6}" type="presOf" srcId="{4385AFFE-9318-436F-B6B3-EE1B45A699A6}" destId="{130D7984-21EA-4B23-A0D8-F75021C1A1EA}" srcOrd="0" destOrd="0" presId="urn:microsoft.com/office/officeart/2008/layout/PictureLineup"/>
    <dgm:cxn modelId="{4B34AC7E-DD4B-4FA4-BD57-FA8163647572}" type="presParOf" srcId="{130D7984-21EA-4B23-A0D8-F75021C1A1EA}" destId="{C4FD5CB6-F68F-4039-91B2-5B06D323CD0D}" srcOrd="0" destOrd="0" presId="urn:microsoft.com/office/officeart/2008/layout/PictureLineup"/>
    <dgm:cxn modelId="{FCDCC794-33B8-432A-A513-37BCECB8C97E}" type="presParOf" srcId="{C4FD5CB6-F68F-4039-91B2-5B06D323CD0D}" destId="{4A661FB4-0523-45E5-9311-F692B58B93DB}" srcOrd="0" destOrd="0" presId="urn:microsoft.com/office/officeart/2008/layout/PictureLineup"/>
    <dgm:cxn modelId="{BF83D0E0-5E5D-4F49-A96E-DE28B105C554}" type="presParOf" srcId="{C4FD5CB6-F68F-4039-91B2-5B06D323CD0D}" destId="{6295412D-B602-4337-AB4C-970010449E9B}" srcOrd="1" destOrd="0" presId="urn:microsoft.com/office/officeart/2008/layout/PictureLineup"/>
    <dgm:cxn modelId="{6954D3C1-F692-4D2E-A726-2EE7A8340E2E}" type="presParOf" srcId="{C4FD5CB6-F68F-4039-91B2-5B06D323CD0D}" destId="{B06C2ADB-233B-47FB-8AB9-AF25442DA021}" srcOrd="2" destOrd="0" presId="urn:microsoft.com/office/officeart/2008/layout/PictureLineup"/>
    <dgm:cxn modelId="{AE981DCD-00C9-43E6-B51E-835075FCC676}" type="presParOf" srcId="{130D7984-21EA-4B23-A0D8-F75021C1A1EA}" destId="{1B954B9F-0DDD-4C82-B7C0-99E249544527}" srcOrd="1" destOrd="0" presId="urn:microsoft.com/office/officeart/2008/layout/PictureLineup"/>
    <dgm:cxn modelId="{A3CB9BCE-BC65-4046-8B3B-D7588EB1986F}" type="presParOf" srcId="{130D7984-21EA-4B23-A0D8-F75021C1A1EA}" destId="{ABD8155E-4CF1-4199-8736-9A2752B64BF8}" srcOrd="2" destOrd="0" presId="urn:microsoft.com/office/officeart/2008/layout/PictureLineup"/>
    <dgm:cxn modelId="{6A4EE2F8-A11C-463D-88EC-22705A0395DF}" type="presParOf" srcId="{ABD8155E-4CF1-4199-8736-9A2752B64BF8}" destId="{09C7EC43-A294-490A-8E0E-16DB3DC4D390}" srcOrd="0" destOrd="0" presId="urn:microsoft.com/office/officeart/2008/layout/PictureLineup"/>
    <dgm:cxn modelId="{96496D0F-B017-45C3-AF57-747C7877665F}" type="presParOf" srcId="{ABD8155E-4CF1-4199-8736-9A2752B64BF8}" destId="{339B858A-2931-45FC-B217-8B4C3A27CFC4}" srcOrd="1" destOrd="0" presId="urn:microsoft.com/office/officeart/2008/layout/PictureLineup"/>
    <dgm:cxn modelId="{CB13EB61-C679-49E5-8612-D41CB59CCAC3}" type="presParOf" srcId="{ABD8155E-4CF1-4199-8736-9A2752B64BF8}" destId="{8CBA569F-F5D2-4AFA-99A9-01C9D8031FA3}" srcOrd="2" destOrd="0" presId="urn:microsoft.com/office/officeart/2008/layout/PictureLineup"/>
    <dgm:cxn modelId="{F6F933BE-F281-403F-9B94-3315A7DF984F}" type="presParOf" srcId="{130D7984-21EA-4B23-A0D8-F75021C1A1EA}" destId="{CB28551B-6571-47C4-8D56-CE9E9C62B280}" srcOrd="3" destOrd="0" presId="urn:microsoft.com/office/officeart/2008/layout/PictureLineup"/>
    <dgm:cxn modelId="{3B6B48F4-FDCC-4B44-B272-2B52622934F9}" type="presParOf" srcId="{130D7984-21EA-4B23-A0D8-F75021C1A1EA}" destId="{D2E44972-21B5-4669-96DC-C56EEC859837}" srcOrd="4" destOrd="0" presId="urn:microsoft.com/office/officeart/2008/layout/PictureLineup"/>
    <dgm:cxn modelId="{583937D0-865A-4DE9-A90B-C1AC0017379B}" type="presParOf" srcId="{D2E44972-21B5-4669-96DC-C56EEC859837}" destId="{238444B0-CB42-4D44-9D38-55C672EEF22A}" srcOrd="0" destOrd="0" presId="urn:microsoft.com/office/officeart/2008/layout/PictureLineup"/>
    <dgm:cxn modelId="{5512C5CE-D445-42DF-BCAB-D10B787284D8}" type="presParOf" srcId="{D2E44972-21B5-4669-96DC-C56EEC859837}" destId="{35CF429E-7EC9-4021-A9DB-CB214EA3E224}" srcOrd="1" destOrd="0" presId="urn:microsoft.com/office/officeart/2008/layout/PictureLineup"/>
    <dgm:cxn modelId="{AE98F0FC-184D-46BE-ADC9-7FAB73DDFB08}" type="presParOf" srcId="{D2E44972-21B5-4669-96DC-C56EEC859837}" destId="{59BD3564-78AE-447E-AE77-D0A51206360A}"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2B659-B8F4-40A6-B302-396E58082859}"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de-AT"/>
        </a:p>
      </dgm:t>
    </dgm:pt>
    <dgm:pt modelId="{0815720D-1A4E-43A1-B9EE-196D1A4B8695}">
      <dgm:prSet phldrT="[Text]" custT="1"/>
      <dgm:spPr/>
      <dgm:t>
        <a:bodyPr/>
        <a:lstStyle/>
        <a:p>
          <a:pPr>
            <a:buFont typeface="Wingdings" panose="05000000000000000000" pitchFamily="2" charset="2"/>
            <a:buChar char="ü"/>
          </a:pPr>
          <a:r>
            <a:rPr lang="de-AT" sz="2400" dirty="0">
              <a:latin typeface="Arial" panose="020B0604020202020204" pitchFamily="34" charset="0"/>
              <a:cs typeface="Arial" panose="020B0604020202020204" pitchFamily="34" charset="0"/>
            </a:rPr>
            <a:t>           </a:t>
          </a:r>
          <a:r>
            <a:rPr lang="de-AT" sz="2000" dirty="0">
              <a:solidFill>
                <a:srgbClr val="FF0000"/>
              </a:solidFill>
              <a:latin typeface="Arial" panose="020B0604020202020204" pitchFamily="34" charset="0"/>
              <a:cs typeface="Arial" panose="020B0604020202020204" pitchFamily="34" charset="0"/>
            </a:rPr>
            <a:t>Folge: </a:t>
          </a:r>
          <a:r>
            <a:rPr lang="de-AT" sz="2000" dirty="0">
              <a:latin typeface="Arial" panose="020B0604020202020204" pitchFamily="34" charset="0"/>
              <a:cs typeface="Arial" panose="020B0604020202020204" pitchFamily="34" charset="0"/>
            </a:rPr>
            <a:t>Untermethylierung</a:t>
          </a:r>
        </a:p>
      </dgm:t>
    </dgm:pt>
    <dgm:pt modelId="{C5A4BC14-744D-4C00-95F8-0E0BB89F320F}" type="parTrans" cxnId="{2DB5C588-95F6-4302-AC92-D4F1A5376904}">
      <dgm:prSet/>
      <dgm:spPr/>
      <dgm:t>
        <a:bodyPr/>
        <a:lstStyle/>
        <a:p>
          <a:endParaRPr lang="de-AT"/>
        </a:p>
      </dgm:t>
    </dgm:pt>
    <dgm:pt modelId="{57F6E567-DF4D-466C-A0B0-A1236AE398FF}" type="sibTrans" cxnId="{2DB5C588-95F6-4302-AC92-D4F1A5376904}">
      <dgm:prSet/>
      <dgm:spPr/>
      <dgm:t>
        <a:bodyPr/>
        <a:lstStyle/>
        <a:p>
          <a:endParaRPr lang="de-AT"/>
        </a:p>
      </dgm:t>
    </dgm:pt>
    <dgm:pt modelId="{05CDAF87-D6E9-4D10-B2FA-D00CF3F1CF9A}">
      <dgm:prSet phldrT="[Text]" custT="1"/>
      <dgm:spPr/>
      <dgm:t>
        <a:bodyPr/>
        <a:lstStyle/>
        <a:p>
          <a:r>
            <a:rPr lang="de-AT" sz="2000" dirty="0">
              <a:latin typeface="Arial" panose="020B0604020202020204" pitchFamily="34" charset="0"/>
              <a:cs typeface="Arial" panose="020B0604020202020204" pitchFamily="34" charset="0"/>
            </a:rPr>
            <a:t>  </a:t>
          </a:r>
          <a:r>
            <a:rPr lang="de-AT" sz="2000" dirty="0">
              <a:solidFill>
                <a:srgbClr val="FF0000"/>
              </a:solidFill>
              <a:latin typeface="Arial" panose="020B0604020202020204" pitchFamily="34" charset="0"/>
              <a:cs typeface="Arial" panose="020B0604020202020204" pitchFamily="34" charset="0"/>
            </a:rPr>
            <a:t>Folge:</a:t>
          </a:r>
          <a:r>
            <a:rPr lang="de-AT" sz="2000" dirty="0">
              <a:latin typeface="Arial" panose="020B0604020202020204" pitchFamily="34" charset="0"/>
              <a:cs typeface="Arial" panose="020B0604020202020204" pitchFamily="34" charset="0"/>
            </a:rPr>
            <a:t> MAOB-Erhöhung</a:t>
          </a:r>
          <a:endParaRPr lang="de-AT" sz="2000" dirty="0"/>
        </a:p>
      </dgm:t>
    </dgm:pt>
    <dgm:pt modelId="{0BE274FD-6F29-461D-A073-68DCB2FF02DE}" type="parTrans" cxnId="{4907EC8A-2BD3-417D-9819-BCB832D97546}">
      <dgm:prSet/>
      <dgm:spPr/>
      <dgm:t>
        <a:bodyPr/>
        <a:lstStyle/>
        <a:p>
          <a:endParaRPr lang="de-AT"/>
        </a:p>
      </dgm:t>
    </dgm:pt>
    <dgm:pt modelId="{BDC566A1-C0AC-4479-9E18-FD03DD478F65}" type="sibTrans" cxnId="{4907EC8A-2BD3-417D-9819-BCB832D97546}">
      <dgm:prSet/>
      <dgm:spPr/>
      <dgm:t>
        <a:bodyPr/>
        <a:lstStyle/>
        <a:p>
          <a:endParaRPr lang="de-AT"/>
        </a:p>
      </dgm:t>
    </dgm:pt>
    <dgm:pt modelId="{5E362E5B-E280-4935-B0BA-44A2210448F2}">
      <dgm:prSet phldrT="[Text]" custT="1"/>
      <dgm:spPr/>
      <dgm:t>
        <a:bodyPr/>
        <a:lstStyle/>
        <a:p>
          <a:endParaRPr lang="de-AT" sz="2000" dirty="0"/>
        </a:p>
      </dgm:t>
    </dgm:pt>
    <dgm:pt modelId="{8B2E319D-1E2F-4A53-9716-155D3EF3C77F}" type="parTrans" cxnId="{CB5757BC-16A9-4C32-AA9F-5D8A745128DE}">
      <dgm:prSet/>
      <dgm:spPr/>
      <dgm:t>
        <a:bodyPr/>
        <a:lstStyle/>
        <a:p>
          <a:endParaRPr lang="de-AT"/>
        </a:p>
      </dgm:t>
    </dgm:pt>
    <dgm:pt modelId="{ABB80821-8071-45B8-B317-0BF867902F28}" type="sibTrans" cxnId="{CB5757BC-16A9-4C32-AA9F-5D8A745128DE}">
      <dgm:prSet/>
      <dgm:spPr/>
      <dgm:t>
        <a:bodyPr/>
        <a:lstStyle/>
        <a:p>
          <a:endParaRPr lang="de-AT"/>
        </a:p>
      </dgm:t>
    </dgm:pt>
    <dgm:pt modelId="{B09098B4-2D13-4BC5-8A5F-F1140029B7A7}">
      <dgm:prSet phldrT="[Text]" custT="1"/>
      <dgm:spPr/>
      <dgm:t>
        <a:bodyPr/>
        <a:lstStyle/>
        <a:p>
          <a:endParaRPr lang="de-AT" sz="2000" dirty="0"/>
        </a:p>
      </dgm:t>
    </dgm:pt>
    <dgm:pt modelId="{444E2B35-6852-4792-A7F4-7758EDEA9AF5}" type="parTrans" cxnId="{4F6C4465-D83F-4221-AA1C-EC921554E73C}">
      <dgm:prSet/>
      <dgm:spPr/>
      <dgm:t>
        <a:bodyPr/>
        <a:lstStyle/>
        <a:p>
          <a:endParaRPr lang="de-AT"/>
        </a:p>
      </dgm:t>
    </dgm:pt>
    <dgm:pt modelId="{0AD74A6C-E00D-4FE3-BAF6-E0C20D97BCC8}" type="sibTrans" cxnId="{4F6C4465-D83F-4221-AA1C-EC921554E73C}">
      <dgm:prSet/>
      <dgm:spPr/>
      <dgm:t>
        <a:bodyPr/>
        <a:lstStyle/>
        <a:p>
          <a:endParaRPr lang="de-AT"/>
        </a:p>
      </dgm:t>
    </dgm:pt>
    <dgm:pt modelId="{9242E2D0-B7B7-41A0-9ADB-8850FCC9F222}">
      <dgm:prSet custT="1"/>
      <dgm:spPr/>
      <dgm:t>
        <a:bodyPr/>
        <a:lstStyle/>
        <a:p>
          <a:r>
            <a:rPr lang="de-AT" sz="2400" dirty="0">
              <a:solidFill>
                <a:srgbClr val="FF0000"/>
              </a:solidFill>
              <a:cs typeface="Arial" panose="020B0604020202020204" pitchFamily="34" charset="0"/>
            </a:rPr>
            <a:t>irreversible Folgen:</a:t>
          </a:r>
          <a:r>
            <a:rPr lang="de-AT" sz="2400" dirty="0">
              <a:cs typeface="Arial" panose="020B0604020202020204" pitchFamily="34" charset="0"/>
            </a:rPr>
            <a:t> mitochondriale Funktionsstörung, Schädigung der Blut/Hirnschranken-Funktion, Neuroinflammation, Neurodegeneration  durch </a:t>
          </a:r>
          <a:r>
            <a:rPr lang="de-DE" sz="2400" dirty="0"/>
            <a:t>Untergang der Mitochondrien, der Neurone und </a:t>
          </a:r>
          <a:r>
            <a:rPr lang="de-DE" sz="2400" dirty="0" err="1"/>
            <a:t>Astroglia</a:t>
          </a:r>
          <a:r>
            <a:rPr lang="de-DE" sz="2400" dirty="0"/>
            <a:t> und letztendlich Zell- </a:t>
          </a:r>
          <a:r>
            <a:rPr lang="de-DE" sz="2400" dirty="0" err="1"/>
            <a:t>tod</a:t>
          </a:r>
          <a:r>
            <a:rPr lang="de-DE" sz="2400" dirty="0"/>
            <a:t>. </a:t>
          </a:r>
          <a:endParaRPr lang="de-AT" sz="2400" dirty="0"/>
        </a:p>
      </dgm:t>
    </dgm:pt>
    <dgm:pt modelId="{C974270A-6D35-427E-8683-1BD973099982}" type="parTrans" cxnId="{7FF8DCEB-FC23-4FAB-9633-29CF60B7A716}">
      <dgm:prSet/>
      <dgm:spPr/>
      <dgm:t>
        <a:bodyPr/>
        <a:lstStyle/>
        <a:p>
          <a:endParaRPr lang="de-AT"/>
        </a:p>
      </dgm:t>
    </dgm:pt>
    <dgm:pt modelId="{DFE8B5E5-66E5-4529-87E4-EE2629C20243}" type="sibTrans" cxnId="{7FF8DCEB-FC23-4FAB-9633-29CF60B7A716}">
      <dgm:prSet/>
      <dgm:spPr/>
      <dgm:t>
        <a:bodyPr/>
        <a:lstStyle/>
        <a:p>
          <a:endParaRPr lang="de-AT"/>
        </a:p>
      </dgm:t>
    </dgm:pt>
    <dgm:pt modelId="{3210022B-94CA-4573-A9AC-B19C944C1D56}" type="pres">
      <dgm:prSet presAssocID="{A412B659-B8F4-40A6-B302-396E58082859}" presName="Name0" presStyleCnt="0">
        <dgm:presLayoutVars>
          <dgm:chMax val="7"/>
          <dgm:chPref val="5"/>
        </dgm:presLayoutVars>
      </dgm:prSet>
      <dgm:spPr/>
    </dgm:pt>
    <dgm:pt modelId="{E3D20DC1-C093-4DD0-BC36-9171628F6E58}" type="pres">
      <dgm:prSet presAssocID="{A412B659-B8F4-40A6-B302-396E58082859}" presName="arrowNode" presStyleLbl="node1" presStyleIdx="0" presStyleCnt="1" custAng="1606506" custScaleX="181818" custScaleY="79120" custLinFactNeighborX="-8796" custLinFactNeighborY="478"/>
      <dgm:spPr/>
    </dgm:pt>
    <dgm:pt modelId="{6745582B-BFCD-4BF9-898D-E26462A335F1}" type="pres">
      <dgm:prSet presAssocID="{0815720D-1A4E-43A1-B9EE-196D1A4B8695}" presName="txNode1" presStyleLbl="revTx" presStyleIdx="0" presStyleCnt="5" custScaleX="301000" custScaleY="123414">
        <dgm:presLayoutVars>
          <dgm:bulletEnabled val="1"/>
        </dgm:presLayoutVars>
      </dgm:prSet>
      <dgm:spPr/>
    </dgm:pt>
    <dgm:pt modelId="{17FDBC49-2EF0-4640-8C03-CE1D87C25F9A}" type="pres">
      <dgm:prSet presAssocID="{05CDAF87-D6E9-4D10-B2FA-D00CF3F1CF9A}" presName="txNode2" presStyleLbl="revTx" presStyleIdx="1" presStyleCnt="5" custScaleX="180594" custScaleY="140832">
        <dgm:presLayoutVars>
          <dgm:bulletEnabled val="1"/>
        </dgm:presLayoutVars>
      </dgm:prSet>
      <dgm:spPr/>
    </dgm:pt>
    <dgm:pt modelId="{F96AD007-841D-4B41-9B4C-745EC3EEA655}" type="pres">
      <dgm:prSet presAssocID="{BDC566A1-C0AC-4479-9E18-FD03DD478F65}" presName="dotNode2" presStyleCnt="0"/>
      <dgm:spPr/>
    </dgm:pt>
    <dgm:pt modelId="{38CAD49C-E0BE-44B3-9D73-C1F388F0811C}" type="pres">
      <dgm:prSet presAssocID="{BDC566A1-C0AC-4479-9E18-FD03DD478F65}" presName="dotRepeatNode" presStyleLbl="fgShp" presStyleIdx="0" presStyleCnt="3" custFlipHor="0" custScaleX="228900" custScaleY="205732" custLinFactX="-300000" custLinFactY="100000" custLinFactNeighborX="-353427" custLinFactNeighborY="133115"/>
      <dgm:spPr/>
    </dgm:pt>
    <dgm:pt modelId="{32647176-48E1-4AA3-87D4-EFB10A10425F}" type="pres">
      <dgm:prSet presAssocID="{5E362E5B-E280-4935-B0BA-44A2210448F2}" presName="txNode3" presStyleLbl="revTx" presStyleIdx="2" presStyleCnt="5" custScaleX="195585" custLinFactNeighborX="-21513" custLinFactNeighborY="21890">
        <dgm:presLayoutVars>
          <dgm:bulletEnabled val="1"/>
        </dgm:presLayoutVars>
      </dgm:prSet>
      <dgm:spPr/>
    </dgm:pt>
    <dgm:pt modelId="{186D0604-8AC1-49C9-9FA4-753EF054C4ED}" type="pres">
      <dgm:prSet presAssocID="{ABB80821-8071-45B8-B317-0BF867902F28}" presName="dotNode3" presStyleCnt="0"/>
      <dgm:spPr/>
    </dgm:pt>
    <dgm:pt modelId="{705391A2-11CF-4279-A416-20A33DB72036}" type="pres">
      <dgm:prSet presAssocID="{ABB80821-8071-45B8-B317-0BF867902F28}" presName="dotRepeatNode" presStyleLbl="fgShp" presStyleIdx="1" presStyleCnt="3" custLinFactX="-1569358" custLinFactY="-400000" custLinFactNeighborX="-1600000" custLinFactNeighborY="-476321"/>
      <dgm:spPr/>
    </dgm:pt>
    <dgm:pt modelId="{87169A49-2427-43A6-9BC5-9225DABF86FE}" type="pres">
      <dgm:prSet presAssocID="{B09098B4-2D13-4BC5-8A5F-F1140029B7A7}" presName="txNode4" presStyleLbl="revTx" presStyleIdx="3" presStyleCnt="5" custScaleX="163186" custScaleY="195578">
        <dgm:presLayoutVars>
          <dgm:bulletEnabled val="1"/>
        </dgm:presLayoutVars>
      </dgm:prSet>
      <dgm:spPr/>
    </dgm:pt>
    <dgm:pt modelId="{9E02657F-71D6-4839-9B8E-F107C016901C}" type="pres">
      <dgm:prSet presAssocID="{0AD74A6C-E00D-4FE3-BAF6-E0C20D97BCC8}" presName="dotNode4" presStyleCnt="0"/>
      <dgm:spPr/>
    </dgm:pt>
    <dgm:pt modelId="{44AB82D7-F4B0-4693-9293-EB2846C3E227}" type="pres">
      <dgm:prSet presAssocID="{0AD74A6C-E00D-4FE3-BAF6-E0C20D97BCC8}" presName="dotRepeatNode" presStyleLbl="fgShp" presStyleIdx="2" presStyleCnt="3" custScaleX="301428" custScaleY="296213" custLinFactX="-189478" custLinFactY="-200000" custLinFactNeighborX="-200000" custLinFactNeighborY="-270695"/>
      <dgm:spPr/>
    </dgm:pt>
    <dgm:pt modelId="{1902758C-5B47-4204-9640-5A7975A8A2F0}" type="pres">
      <dgm:prSet presAssocID="{9242E2D0-B7B7-41A0-9ADB-8850FCC9F222}" presName="txNode5" presStyleLbl="revTx" presStyleIdx="4" presStyleCnt="5" custScaleX="272727" custScaleY="190770">
        <dgm:presLayoutVars>
          <dgm:bulletEnabled val="1"/>
        </dgm:presLayoutVars>
      </dgm:prSet>
      <dgm:spPr/>
    </dgm:pt>
  </dgm:ptLst>
  <dgm:cxnLst>
    <dgm:cxn modelId="{6D7ACF00-A6E2-4A0C-8B30-89479F7ADCF7}" type="presOf" srcId="{9242E2D0-B7B7-41A0-9ADB-8850FCC9F222}" destId="{1902758C-5B47-4204-9640-5A7975A8A2F0}" srcOrd="0" destOrd="0" presId="urn:microsoft.com/office/officeart/2009/3/layout/DescendingProcess"/>
    <dgm:cxn modelId="{7FCB8806-F9A8-4252-8221-333698D8BEF8}" type="presOf" srcId="{0815720D-1A4E-43A1-B9EE-196D1A4B8695}" destId="{6745582B-BFCD-4BF9-898D-E26462A335F1}" srcOrd="0" destOrd="0" presId="urn:microsoft.com/office/officeart/2009/3/layout/DescendingProcess"/>
    <dgm:cxn modelId="{D925A039-D9B8-46F7-A767-A3A02AC6F218}" type="presOf" srcId="{BDC566A1-C0AC-4479-9E18-FD03DD478F65}" destId="{38CAD49C-E0BE-44B3-9D73-C1F388F0811C}" srcOrd="0" destOrd="0" presId="urn:microsoft.com/office/officeart/2009/3/layout/DescendingProcess"/>
    <dgm:cxn modelId="{470F653B-7B85-4649-A164-BA105379399B}" type="presOf" srcId="{ABB80821-8071-45B8-B317-0BF867902F28}" destId="{705391A2-11CF-4279-A416-20A33DB72036}" srcOrd="0" destOrd="0" presId="urn:microsoft.com/office/officeart/2009/3/layout/DescendingProcess"/>
    <dgm:cxn modelId="{4F6C4465-D83F-4221-AA1C-EC921554E73C}" srcId="{A412B659-B8F4-40A6-B302-396E58082859}" destId="{B09098B4-2D13-4BC5-8A5F-F1140029B7A7}" srcOrd="3" destOrd="0" parTransId="{444E2B35-6852-4792-A7F4-7758EDEA9AF5}" sibTransId="{0AD74A6C-E00D-4FE3-BAF6-E0C20D97BCC8}"/>
    <dgm:cxn modelId="{C4B70350-5F4B-4B9C-9F4D-E90A336F5E3A}" type="presOf" srcId="{B09098B4-2D13-4BC5-8A5F-F1140029B7A7}" destId="{87169A49-2427-43A6-9BC5-9225DABF86FE}" srcOrd="0" destOrd="0" presId="urn:microsoft.com/office/officeart/2009/3/layout/DescendingProcess"/>
    <dgm:cxn modelId="{2DB5C588-95F6-4302-AC92-D4F1A5376904}" srcId="{A412B659-B8F4-40A6-B302-396E58082859}" destId="{0815720D-1A4E-43A1-B9EE-196D1A4B8695}" srcOrd="0" destOrd="0" parTransId="{C5A4BC14-744D-4C00-95F8-0E0BB89F320F}" sibTransId="{57F6E567-DF4D-466C-A0B0-A1236AE398FF}"/>
    <dgm:cxn modelId="{4907EC8A-2BD3-417D-9819-BCB832D97546}" srcId="{A412B659-B8F4-40A6-B302-396E58082859}" destId="{05CDAF87-D6E9-4D10-B2FA-D00CF3F1CF9A}" srcOrd="1" destOrd="0" parTransId="{0BE274FD-6F29-461D-A073-68DCB2FF02DE}" sibTransId="{BDC566A1-C0AC-4479-9E18-FD03DD478F65}"/>
    <dgm:cxn modelId="{84DE259F-E80E-44EA-96C5-6AD0309A0F76}" type="presOf" srcId="{0AD74A6C-E00D-4FE3-BAF6-E0C20D97BCC8}" destId="{44AB82D7-F4B0-4693-9293-EB2846C3E227}" srcOrd="0" destOrd="0" presId="urn:microsoft.com/office/officeart/2009/3/layout/DescendingProcess"/>
    <dgm:cxn modelId="{CB5757BC-16A9-4C32-AA9F-5D8A745128DE}" srcId="{A412B659-B8F4-40A6-B302-396E58082859}" destId="{5E362E5B-E280-4935-B0BA-44A2210448F2}" srcOrd="2" destOrd="0" parTransId="{8B2E319D-1E2F-4A53-9716-155D3EF3C77F}" sibTransId="{ABB80821-8071-45B8-B317-0BF867902F28}"/>
    <dgm:cxn modelId="{DDACF2CF-545F-40A5-BA82-9BF8A04F9E7A}" type="presOf" srcId="{A412B659-B8F4-40A6-B302-396E58082859}" destId="{3210022B-94CA-4573-A9AC-B19C944C1D56}" srcOrd="0" destOrd="0" presId="urn:microsoft.com/office/officeart/2009/3/layout/DescendingProcess"/>
    <dgm:cxn modelId="{9B3682D4-38EF-45D6-B2A8-6C836FEEAC9C}" type="presOf" srcId="{05CDAF87-D6E9-4D10-B2FA-D00CF3F1CF9A}" destId="{17FDBC49-2EF0-4640-8C03-CE1D87C25F9A}" srcOrd="0" destOrd="0" presId="urn:microsoft.com/office/officeart/2009/3/layout/DescendingProcess"/>
    <dgm:cxn modelId="{943DBFDF-7A09-4D69-9BAE-06A8E48DA2B4}" type="presOf" srcId="{5E362E5B-E280-4935-B0BA-44A2210448F2}" destId="{32647176-48E1-4AA3-87D4-EFB10A10425F}" srcOrd="0" destOrd="0" presId="urn:microsoft.com/office/officeart/2009/3/layout/DescendingProcess"/>
    <dgm:cxn modelId="{7FF8DCEB-FC23-4FAB-9633-29CF60B7A716}" srcId="{A412B659-B8F4-40A6-B302-396E58082859}" destId="{9242E2D0-B7B7-41A0-9ADB-8850FCC9F222}" srcOrd="4" destOrd="0" parTransId="{C974270A-6D35-427E-8683-1BD973099982}" sibTransId="{DFE8B5E5-66E5-4529-87E4-EE2629C20243}"/>
    <dgm:cxn modelId="{7A0E083E-F6EC-432D-BC93-D55773A8FE76}" type="presParOf" srcId="{3210022B-94CA-4573-A9AC-B19C944C1D56}" destId="{E3D20DC1-C093-4DD0-BC36-9171628F6E58}" srcOrd="0" destOrd="0" presId="urn:microsoft.com/office/officeart/2009/3/layout/DescendingProcess"/>
    <dgm:cxn modelId="{5C53133B-F2BF-4CBA-A645-2717F35F8313}" type="presParOf" srcId="{3210022B-94CA-4573-A9AC-B19C944C1D56}" destId="{6745582B-BFCD-4BF9-898D-E26462A335F1}" srcOrd="1" destOrd="0" presId="urn:microsoft.com/office/officeart/2009/3/layout/DescendingProcess"/>
    <dgm:cxn modelId="{8228D4CF-2928-4321-B48B-0349912B3B0A}" type="presParOf" srcId="{3210022B-94CA-4573-A9AC-B19C944C1D56}" destId="{17FDBC49-2EF0-4640-8C03-CE1D87C25F9A}" srcOrd="2" destOrd="0" presId="urn:microsoft.com/office/officeart/2009/3/layout/DescendingProcess"/>
    <dgm:cxn modelId="{75AFCF20-AED1-4886-9590-096F986A5093}" type="presParOf" srcId="{3210022B-94CA-4573-A9AC-B19C944C1D56}" destId="{F96AD007-841D-4B41-9B4C-745EC3EEA655}" srcOrd="3" destOrd="0" presId="urn:microsoft.com/office/officeart/2009/3/layout/DescendingProcess"/>
    <dgm:cxn modelId="{A51FD1C3-9981-4C69-B926-5D3A07E7CCF1}" type="presParOf" srcId="{F96AD007-841D-4B41-9B4C-745EC3EEA655}" destId="{38CAD49C-E0BE-44B3-9D73-C1F388F0811C}" srcOrd="0" destOrd="0" presId="urn:microsoft.com/office/officeart/2009/3/layout/DescendingProcess"/>
    <dgm:cxn modelId="{58C22887-5E7A-43F1-A3FA-9D9E0B48BA95}" type="presParOf" srcId="{3210022B-94CA-4573-A9AC-B19C944C1D56}" destId="{32647176-48E1-4AA3-87D4-EFB10A10425F}" srcOrd="4" destOrd="0" presId="urn:microsoft.com/office/officeart/2009/3/layout/DescendingProcess"/>
    <dgm:cxn modelId="{74FF8004-3CA3-4305-860C-4EC41727629F}" type="presParOf" srcId="{3210022B-94CA-4573-A9AC-B19C944C1D56}" destId="{186D0604-8AC1-49C9-9FA4-753EF054C4ED}" srcOrd="5" destOrd="0" presId="urn:microsoft.com/office/officeart/2009/3/layout/DescendingProcess"/>
    <dgm:cxn modelId="{1D274391-F2F8-477E-8C64-C2D29657C46C}" type="presParOf" srcId="{186D0604-8AC1-49C9-9FA4-753EF054C4ED}" destId="{705391A2-11CF-4279-A416-20A33DB72036}" srcOrd="0" destOrd="0" presId="urn:microsoft.com/office/officeart/2009/3/layout/DescendingProcess"/>
    <dgm:cxn modelId="{721E12CD-C429-488D-B4B9-64B12BC943FD}" type="presParOf" srcId="{3210022B-94CA-4573-A9AC-B19C944C1D56}" destId="{87169A49-2427-43A6-9BC5-9225DABF86FE}" srcOrd="6" destOrd="0" presId="urn:microsoft.com/office/officeart/2009/3/layout/DescendingProcess"/>
    <dgm:cxn modelId="{F9F4DC26-8017-44CC-8175-49118CB709D7}" type="presParOf" srcId="{3210022B-94CA-4573-A9AC-B19C944C1D56}" destId="{9E02657F-71D6-4839-9B8E-F107C016901C}" srcOrd="7" destOrd="0" presId="urn:microsoft.com/office/officeart/2009/3/layout/DescendingProcess"/>
    <dgm:cxn modelId="{C0873A4C-7A2D-4354-87ED-D242B21B9CCA}" type="presParOf" srcId="{9E02657F-71D6-4839-9B8E-F107C016901C}" destId="{44AB82D7-F4B0-4693-9293-EB2846C3E227}" srcOrd="0" destOrd="0" presId="urn:microsoft.com/office/officeart/2009/3/layout/DescendingProcess"/>
    <dgm:cxn modelId="{37C10DE1-33F8-461B-809D-A478309D7B42}" type="presParOf" srcId="{3210022B-94CA-4573-A9AC-B19C944C1D56}" destId="{1902758C-5B47-4204-9640-5A7975A8A2F0}"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61FB4-0523-45E5-9311-F692B58B93DB}">
      <dsp:nvSpPr>
        <dsp:cNvPr id="0" name=""/>
        <dsp:cNvSpPr/>
      </dsp:nvSpPr>
      <dsp:spPr>
        <a:xfrm>
          <a:off x="107146" y="0"/>
          <a:ext cx="2607128" cy="260712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5412D-B602-4337-AB4C-970010449E9B}">
      <dsp:nvSpPr>
        <dsp:cNvPr id="0" name=""/>
        <dsp:cNvSpPr/>
      </dsp:nvSpPr>
      <dsp:spPr>
        <a:xfrm>
          <a:off x="107146" y="0"/>
          <a:ext cx="260" cy="521425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6C2ADB-233B-47FB-8AB9-AF25442DA021}">
      <dsp:nvSpPr>
        <dsp:cNvPr id="0" name=""/>
        <dsp:cNvSpPr/>
      </dsp:nvSpPr>
      <dsp:spPr>
        <a:xfrm>
          <a:off x="107146" y="2607128"/>
          <a:ext cx="2607128" cy="260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de-DE" sz="1800" b="1" kern="1200" dirty="0"/>
            <a:t>MAOB</a:t>
          </a:r>
        </a:p>
      </dsp:txBody>
      <dsp:txXfrm>
        <a:off x="107146" y="2607128"/>
        <a:ext cx="2607128" cy="2607128"/>
      </dsp:txXfrm>
    </dsp:sp>
    <dsp:sp modelId="{09C7EC43-A294-490A-8E0E-16DB3DC4D390}">
      <dsp:nvSpPr>
        <dsp:cNvPr id="0" name=""/>
        <dsp:cNvSpPr/>
      </dsp:nvSpPr>
      <dsp:spPr>
        <a:xfrm>
          <a:off x="2715078" y="0"/>
          <a:ext cx="2607128" cy="260712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B858A-2931-45FC-B217-8B4C3A27CFC4}">
      <dsp:nvSpPr>
        <dsp:cNvPr id="0" name=""/>
        <dsp:cNvSpPr/>
      </dsp:nvSpPr>
      <dsp:spPr>
        <a:xfrm>
          <a:off x="2715078" y="0"/>
          <a:ext cx="260" cy="521425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BA569F-F5D2-4AFA-99A9-01C9D8031FA3}">
      <dsp:nvSpPr>
        <dsp:cNvPr id="0" name=""/>
        <dsp:cNvSpPr/>
      </dsp:nvSpPr>
      <dsp:spPr>
        <a:xfrm>
          <a:off x="2715078" y="2607128"/>
          <a:ext cx="2607128" cy="260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de-DE" sz="1800" b="1" kern="1200" dirty="0" err="1"/>
            <a:t>intermembranöser</a:t>
          </a:r>
          <a:r>
            <a:rPr lang="de-DE" sz="1800" b="1" kern="1200" dirty="0"/>
            <a:t> Raum</a:t>
          </a:r>
          <a:endParaRPr lang="de-AT" sz="1800" b="1" kern="1200" dirty="0"/>
        </a:p>
      </dsp:txBody>
      <dsp:txXfrm>
        <a:off x="2715078" y="2607128"/>
        <a:ext cx="2607128" cy="2607128"/>
      </dsp:txXfrm>
    </dsp:sp>
    <dsp:sp modelId="{238444B0-CB42-4D44-9D38-55C672EEF22A}">
      <dsp:nvSpPr>
        <dsp:cNvPr id="0" name=""/>
        <dsp:cNvSpPr/>
      </dsp:nvSpPr>
      <dsp:spPr>
        <a:xfrm>
          <a:off x="5323010" y="0"/>
          <a:ext cx="2607128" cy="260712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F429E-7EC9-4021-A9DB-CB214EA3E224}">
      <dsp:nvSpPr>
        <dsp:cNvPr id="0" name=""/>
        <dsp:cNvSpPr/>
      </dsp:nvSpPr>
      <dsp:spPr>
        <a:xfrm>
          <a:off x="5323010" y="0"/>
          <a:ext cx="260" cy="521425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D3564-78AE-447E-AE77-D0A51206360A}">
      <dsp:nvSpPr>
        <dsp:cNvPr id="0" name=""/>
        <dsp:cNvSpPr/>
      </dsp:nvSpPr>
      <dsp:spPr>
        <a:xfrm>
          <a:off x="5323010" y="2607128"/>
          <a:ext cx="2607128" cy="260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de-DE" sz="1800" b="1" kern="1200" dirty="0"/>
            <a:t>MAOA</a:t>
          </a:r>
        </a:p>
      </dsp:txBody>
      <dsp:txXfrm>
        <a:off x="5323010" y="2607128"/>
        <a:ext cx="2607128" cy="260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20DC1-C093-4DD0-BC36-9171628F6E58}">
      <dsp:nvSpPr>
        <dsp:cNvPr id="0" name=""/>
        <dsp:cNvSpPr/>
      </dsp:nvSpPr>
      <dsp:spPr>
        <a:xfrm rot="6002880">
          <a:off x="2045066" y="-1160640"/>
          <a:ext cx="2238336" cy="744796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AD49C-E0BE-44B3-9D73-C1F388F0811C}">
      <dsp:nvSpPr>
        <dsp:cNvPr id="0" name=""/>
        <dsp:cNvSpPr/>
      </dsp:nvSpPr>
      <dsp:spPr>
        <a:xfrm>
          <a:off x="2122874" y="1571152"/>
          <a:ext cx="270392" cy="24302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391A2-11CF-4279-A416-20A33DB72036}">
      <dsp:nvSpPr>
        <dsp:cNvPr id="0" name=""/>
        <dsp:cNvSpPr/>
      </dsp:nvSpPr>
      <dsp:spPr>
        <a:xfrm>
          <a:off x="35859" y="975466"/>
          <a:ext cx="118126" cy="11812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B82D7-F4B0-4693-9293-EB2846C3E227}">
      <dsp:nvSpPr>
        <dsp:cNvPr id="0" name=""/>
        <dsp:cNvSpPr/>
      </dsp:nvSpPr>
      <dsp:spPr>
        <a:xfrm>
          <a:off x="3806862" y="2101678"/>
          <a:ext cx="356067" cy="34990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5582B-BFCD-4BF9-898D-E26462A335F1}">
      <dsp:nvSpPr>
        <dsp:cNvPr id="0" name=""/>
        <dsp:cNvSpPr/>
      </dsp:nvSpPr>
      <dsp:spPr>
        <a:xfrm>
          <a:off x="-1311410" y="-247490"/>
          <a:ext cx="6638246" cy="106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de-AT" sz="2400" kern="1200" dirty="0">
              <a:latin typeface="Arial" panose="020B0604020202020204" pitchFamily="34" charset="0"/>
              <a:cs typeface="Arial" panose="020B0604020202020204" pitchFamily="34" charset="0"/>
            </a:rPr>
            <a:t>           </a:t>
          </a:r>
          <a:r>
            <a:rPr lang="de-AT" sz="2000" kern="1200" dirty="0">
              <a:solidFill>
                <a:srgbClr val="FF0000"/>
              </a:solidFill>
              <a:latin typeface="Arial" panose="020B0604020202020204" pitchFamily="34" charset="0"/>
              <a:cs typeface="Arial" panose="020B0604020202020204" pitchFamily="34" charset="0"/>
            </a:rPr>
            <a:t>Folge: </a:t>
          </a:r>
          <a:r>
            <a:rPr lang="de-AT" sz="2000" kern="1200" dirty="0">
              <a:latin typeface="Arial" panose="020B0604020202020204" pitchFamily="34" charset="0"/>
              <a:cs typeface="Arial" panose="020B0604020202020204" pitchFamily="34" charset="0"/>
            </a:rPr>
            <a:t>Untermethylierung</a:t>
          </a:r>
        </a:p>
      </dsp:txBody>
      <dsp:txXfrm>
        <a:off x="-1311410" y="-247490"/>
        <a:ext cx="6638246" cy="1069982"/>
      </dsp:txXfrm>
    </dsp:sp>
    <dsp:sp modelId="{17FDBC49-2EF0-4640-8C03-CE1D87C25F9A}">
      <dsp:nvSpPr>
        <dsp:cNvPr id="0" name=""/>
        <dsp:cNvSpPr/>
      </dsp:nvSpPr>
      <dsp:spPr>
        <a:xfrm>
          <a:off x="2349824" y="806796"/>
          <a:ext cx="5812757" cy="1220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de-AT" sz="2000" kern="1200" dirty="0">
              <a:latin typeface="Arial" panose="020B0604020202020204" pitchFamily="34" charset="0"/>
              <a:cs typeface="Arial" panose="020B0604020202020204" pitchFamily="34" charset="0"/>
            </a:rPr>
            <a:t>  </a:t>
          </a:r>
          <a:r>
            <a:rPr lang="de-AT" sz="2000" kern="1200" dirty="0">
              <a:solidFill>
                <a:srgbClr val="FF0000"/>
              </a:solidFill>
              <a:latin typeface="Arial" panose="020B0604020202020204" pitchFamily="34" charset="0"/>
              <a:cs typeface="Arial" panose="020B0604020202020204" pitchFamily="34" charset="0"/>
            </a:rPr>
            <a:t>Folge:</a:t>
          </a:r>
          <a:r>
            <a:rPr lang="de-AT" sz="2000" kern="1200" dirty="0">
              <a:latin typeface="Arial" panose="020B0604020202020204" pitchFamily="34" charset="0"/>
              <a:cs typeface="Arial" panose="020B0604020202020204" pitchFamily="34" charset="0"/>
            </a:rPr>
            <a:t> MAOB-Erhöhung</a:t>
          </a:r>
          <a:endParaRPr lang="de-AT" sz="2000" kern="1200" dirty="0"/>
        </a:p>
      </dsp:txBody>
      <dsp:txXfrm>
        <a:off x="2349824" y="806796"/>
        <a:ext cx="5812757" cy="1220994"/>
      </dsp:txXfrm>
    </dsp:sp>
    <dsp:sp modelId="{32647176-48E1-4AA3-87D4-EFB10A10425F}">
      <dsp:nvSpPr>
        <dsp:cNvPr id="0" name=""/>
        <dsp:cNvSpPr/>
      </dsp:nvSpPr>
      <dsp:spPr>
        <a:xfrm>
          <a:off x="-319921" y="1825991"/>
          <a:ext cx="5012901"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endParaRPr lang="de-AT" sz="2000" kern="1200" dirty="0"/>
        </a:p>
      </dsp:txBody>
      <dsp:txXfrm>
        <a:off x="-319921" y="1825991"/>
        <a:ext cx="5012901" cy="866986"/>
      </dsp:txXfrm>
    </dsp:sp>
    <dsp:sp modelId="{87169A49-2427-43A6-9BC5-9225DABF86FE}">
      <dsp:nvSpPr>
        <dsp:cNvPr id="0" name=""/>
        <dsp:cNvSpPr/>
      </dsp:nvSpPr>
      <dsp:spPr>
        <a:xfrm>
          <a:off x="4277144" y="1984831"/>
          <a:ext cx="3209829" cy="1695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endParaRPr lang="de-AT" sz="2000" kern="1200" dirty="0"/>
        </a:p>
      </dsp:txBody>
      <dsp:txXfrm>
        <a:off x="4277144" y="1984831"/>
        <a:ext cx="3209829" cy="1695635"/>
      </dsp:txXfrm>
    </dsp:sp>
    <dsp:sp modelId="{1902758C-5B47-4204-9640-5A7975A8A2F0}">
      <dsp:nvSpPr>
        <dsp:cNvPr id="0" name=""/>
        <dsp:cNvSpPr/>
      </dsp:nvSpPr>
      <dsp:spPr>
        <a:xfrm>
          <a:off x="1311418" y="4012206"/>
          <a:ext cx="8127992" cy="165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de-AT" sz="2400" kern="1200" dirty="0">
              <a:solidFill>
                <a:srgbClr val="FF0000"/>
              </a:solidFill>
              <a:cs typeface="Arial" panose="020B0604020202020204" pitchFamily="34" charset="0"/>
            </a:rPr>
            <a:t>irreversible Folgen:</a:t>
          </a:r>
          <a:r>
            <a:rPr lang="de-AT" sz="2400" kern="1200" dirty="0">
              <a:cs typeface="Arial" panose="020B0604020202020204" pitchFamily="34" charset="0"/>
            </a:rPr>
            <a:t> mitochondriale Funktionsstörung, Schädigung der Blut/Hirnschranken-Funktion, Neuroinflammation, Neurodegeneration  durch </a:t>
          </a:r>
          <a:r>
            <a:rPr lang="de-DE" sz="2400" kern="1200" dirty="0"/>
            <a:t>Untergang der Mitochondrien, der Neurone und </a:t>
          </a:r>
          <a:r>
            <a:rPr lang="de-DE" sz="2400" kern="1200" dirty="0" err="1"/>
            <a:t>Astroglia</a:t>
          </a:r>
          <a:r>
            <a:rPr lang="de-DE" sz="2400" kern="1200" dirty="0"/>
            <a:t> und letztendlich Zell- </a:t>
          </a:r>
          <a:r>
            <a:rPr lang="de-DE" sz="2400" kern="1200" dirty="0" err="1"/>
            <a:t>tod</a:t>
          </a:r>
          <a:r>
            <a:rPr lang="de-DE" sz="2400" kern="1200" dirty="0"/>
            <a:t>. </a:t>
          </a:r>
          <a:endParaRPr lang="de-AT" sz="2400" kern="1200" dirty="0"/>
        </a:p>
      </dsp:txBody>
      <dsp:txXfrm>
        <a:off x="1311418" y="4012206"/>
        <a:ext cx="8127992" cy="1653950"/>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BEA551D-3B44-4F99-9FF4-ED62B5D00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DEB5FBB6-4164-4ABC-8F50-F60DD56F75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2216D-2BD5-420B-9281-27111D58AC49}" type="datetimeFigureOut">
              <a:rPr lang="de-AT" smtClean="0"/>
              <a:t>16.10.2020</a:t>
            </a:fld>
            <a:endParaRPr lang="de-AT"/>
          </a:p>
        </p:txBody>
      </p:sp>
      <p:sp>
        <p:nvSpPr>
          <p:cNvPr id="4" name="Folienbildplatzhalter 3">
            <a:extLst>
              <a:ext uri="{FF2B5EF4-FFF2-40B4-BE49-F238E27FC236}">
                <a16:creationId xmlns:a16="http://schemas.microsoft.com/office/drawing/2014/main" id="{6D2A2C35-D37D-4B56-9ABE-B9532747EA4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a:extLst>
              <a:ext uri="{FF2B5EF4-FFF2-40B4-BE49-F238E27FC236}">
                <a16:creationId xmlns:a16="http://schemas.microsoft.com/office/drawing/2014/main" id="{FEB4C7ED-A19E-4E62-A49E-E1DDE3E7BC7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a:extLst>
              <a:ext uri="{FF2B5EF4-FFF2-40B4-BE49-F238E27FC236}">
                <a16:creationId xmlns:a16="http://schemas.microsoft.com/office/drawing/2014/main" id="{A722530E-6665-4358-980C-F88E100EF0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a:extLst>
              <a:ext uri="{FF2B5EF4-FFF2-40B4-BE49-F238E27FC236}">
                <a16:creationId xmlns:a16="http://schemas.microsoft.com/office/drawing/2014/main" id="{48CD853E-59AC-4CB8-8132-C961A74EB70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9384B-CAB8-49F7-88D7-F2722E6638F2}" type="slidenum">
              <a:rPr lang="de-AT" smtClean="0"/>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141345D-E61C-47A9-BC81-A2F0F350F660}" type="slidenum">
              <a:rPr lang="de-AT" smtClean="0"/>
              <a:t>5</a:t>
            </a:fld>
            <a:endParaRPr lang="de-AT"/>
          </a:p>
        </p:txBody>
      </p:sp>
    </p:spTree>
    <p:extLst>
      <p:ext uri="{BB962C8B-B14F-4D97-AF65-F5344CB8AC3E}">
        <p14:creationId xmlns:p14="http://schemas.microsoft.com/office/powerpoint/2010/main" val="386168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141345D-E61C-47A9-BC81-A2F0F350F660}" type="slidenum">
              <a:rPr lang="de-AT" smtClean="0"/>
              <a:t>8</a:t>
            </a:fld>
            <a:endParaRPr lang="de-AT"/>
          </a:p>
        </p:txBody>
      </p:sp>
    </p:spTree>
    <p:extLst>
      <p:ext uri="{BB962C8B-B14F-4D97-AF65-F5344CB8AC3E}">
        <p14:creationId xmlns:p14="http://schemas.microsoft.com/office/powerpoint/2010/main" val="279028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0AB10-F90C-42F1-A21C-97D6550A1D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1320EBB7-0F96-40E0-BCD9-3B4BF4647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FE1860F-50BF-40CC-A43B-E2F7FEC60E40}"/>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834C02F5-7C58-4E17-9137-180AB01D285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7D70D8B-654B-47A3-BFB8-865894E6AA66}"/>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320770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EB590-419E-47A7-B064-798EE69F913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590EF567-ACB0-4424-8325-D76A0806F05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01EBFBF-E12F-46AA-8D50-28A66163394F}"/>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4498168E-9B8B-43CD-9B2A-273ACA51723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AEC802-13F5-4F76-A70D-533B6E58D246}"/>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5217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20366E2-09A1-4130-B375-D48E1B125E4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C52BCFC-CE1C-4F38-8CDF-F272259D9F6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552A4A1-97EE-4C85-819E-5AD6372CFF01}"/>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CEFF93DB-72F3-473F-829D-F9565D1A9F2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0D9E522-F5BA-4A22-84E8-4AB6D79FC590}"/>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33977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Bild"/>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17" name="Foliennumm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‹Nr.›</a:t>
            </a:fld>
            <a:endParaRPr/>
          </a:p>
        </p:txBody>
      </p:sp>
    </p:spTree>
    <p:extLst>
      <p:ext uri="{BB962C8B-B14F-4D97-AF65-F5344CB8AC3E}">
        <p14:creationId xmlns:p14="http://schemas.microsoft.com/office/powerpoint/2010/main" val="21427570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BAB1-DD9E-4FFE-BD51-B75A8A8D2A6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EC89AAA-FFB2-4784-8058-1C812EFFD4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B1720BD-9EA0-4384-9935-BC68A7F925E6}"/>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A2CC2BCC-9B65-4592-9DFA-B1DEC00189F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D94686C-5D82-4E75-A7D1-82CD1C373A77}"/>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276018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0FCF1-52F4-4DB2-A238-EF969B92EB8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621090D-BB7F-452E-B3EC-857DA4D30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E6E7D1D-106A-4EA3-9B93-6D2A93260255}"/>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CDFA071D-5D16-4448-A19D-3806CD9B3BA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1CEA738-9798-4E18-AAB1-49C44F1C53BB}"/>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13138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0BB48-EAC2-407D-A8FB-6B754E58943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D379659-9259-457A-8B0A-FC1ECA5D5B9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818DD03F-D87A-4F33-B1B4-2ACB48C6D67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8520FDE8-6FC0-4BFC-AB22-67E152A4E57B}"/>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6" name="Fußzeilenplatzhalter 5">
            <a:extLst>
              <a:ext uri="{FF2B5EF4-FFF2-40B4-BE49-F238E27FC236}">
                <a16:creationId xmlns:a16="http://schemas.microsoft.com/office/drawing/2014/main" id="{CA4CBA5A-FF5C-4410-B757-2A696892963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F6660ED-D23C-4B85-8E70-571866CDF80A}"/>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404730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7AF7D-14F0-49E6-A8E8-05304BC92BE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DD618A4-0F63-4DCA-9023-A2AB44509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4F3C6D7-DB75-41D8-8D80-FD8AA60613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40B08EC-D3DD-49FE-8887-7621C5B82D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9CC50E6-F073-4608-9525-E739860ED2A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93AE2B3E-D819-4372-B2CB-E4C0ADBF182B}"/>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8" name="Fußzeilenplatzhalter 7">
            <a:extLst>
              <a:ext uri="{FF2B5EF4-FFF2-40B4-BE49-F238E27FC236}">
                <a16:creationId xmlns:a16="http://schemas.microsoft.com/office/drawing/2014/main" id="{1526884E-F21B-45C4-9521-83C2B424F8CA}"/>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7FACDCC-6873-4176-A8A4-BBA097446E06}"/>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262803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4E79A-6598-44DF-AE00-C00CD283957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324A5E4-F687-4F32-9E35-F538D78312F9}"/>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4" name="Fußzeilenplatzhalter 3">
            <a:extLst>
              <a:ext uri="{FF2B5EF4-FFF2-40B4-BE49-F238E27FC236}">
                <a16:creationId xmlns:a16="http://schemas.microsoft.com/office/drawing/2014/main" id="{65ADD1D1-AADE-4B7D-8C66-4F9197D700D8}"/>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E07DCA5-4F79-47FD-AF06-DAE284EFC6D8}"/>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176918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89D1F97-8E45-4A21-B9C5-B77DF5C6BFED}"/>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3" name="Fußzeilenplatzhalter 2">
            <a:extLst>
              <a:ext uri="{FF2B5EF4-FFF2-40B4-BE49-F238E27FC236}">
                <a16:creationId xmlns:a16="http://schemas.microsoft.com/office/drawing/2014/main" id="{420FAD3B-2401-4473-B40F-F46D13BBB85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F7E86AF-F4B9-4F52-B2C7-3C7EC61809AE}"/>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211319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04D76-20E8-415B-80EC-E5618EB9E5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0F356C91-E8AA-4900-A64A-146797415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C7ED3A15-D521-45A5-8B76-5E7079774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E4D62F-89EF-453F-9BFB-E0B37A920B2E}"/>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6" name="Fußzeilenplatzhalter 5">
            <a:extLst>
              <a:ext uri="{FF2B5EF4-FFF2-40B4-BE49-F238E27FC236}">
                <a16:creationId xmlns:a16="http://schemas.microsoft.com/office/drawing/2014/main" id="{4FBB2F7F-F96A-4F88-B09D-0B1A8717F9F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5C31700-B2D7-4ED4-B3DA-43B4963CA1E2}"/>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172710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7FAE6-6745-408D-81C0-3256CD99B75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1935980-4E27-4C9F-A96C-9CD406051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5B947050-0425-413B-B4C4-F9674F14F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A2F383-401D-4816-9024-B9915D9EE0AD}"/>
              </a:ext>
            </a:extLst>
          </p:cNvPr>
          <p:cNvSpPr>
            <a:spLocks noGrp="1"/>
          </p:cNvSpPr>
          <p:nvPr>
            <p:ph type="dt" sz="half" idx="10"/>
          </p:nvPr>
        </p:nvSpPr>
        <p:spPr/>
        <p:txBody>
          <a:bodyPr/>
          <a:lstStyle/>
          <a:p>
            <a:fld id="{DC7B70B1-3723-429A-89F9-E965568C1219}" type="datetimeFigureOut">
              <a:rPr lang="de-AT" smtClean="0"/>
              <a:t>16.10.2020</a:t>
            </a:fld>
            <a:endParaRPr lang="de-AT"/>
          </a:p>
        </p:txBody>
      </p:sp>
      <p:sp>
        <p:nvSpPr>
          <p:cNvPr id="6" name="Fußzeilenplatzhalter 5">
            <a:extLst>
              <a:ext uri="{FF2B5EF4-FFF2-40B4-BE49-F238E27FC236}">
                <a16:creationId xmlns:a16="http://schemas.microsoft.com/office/drawing/2014/main" id="{F5116A76-7AA5-4BD8-B3D4-E5E47AA40EA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A429918-3D29-4435-A5C1-6704B24828D4}"/>
              </a:ext>
            </a:extLst>
          </p:cNvPr>
          <p:cNvSpPr>
            <a:spLocks noGrp="1"/>
          </p:cNvSpPr>
          <p:nvPr>
            <p:ph type="sldNum" sz="quarter" idx="12"/>
          </p:nvPr>
        </p:nvSpPr>
        <p:spPr/>
        <p:txBody>
          <a:bodyPr/>
          <a:lstStyle/>
          <a:p>
            <a:fld id="{EA26F26F-B52F-4FA9-A5CC-5BF875A9C3D4}" type="slidenum">
              <a:rPr lang="de-AT" smtClean="0"/>
              <a:t>‹Nr.›</a:t>
            </a:fld>
            <a:endParaRPr lang="de-AT"/>
          </a:p>
        </p:txBody>
      </p:sp>
    </p:spTree>
    <p:extLst>
      <p:ext uri="{BB962C8B-B14F-4D97-AF65-F5344CB8AC3E}">
        <p14:creationId xmlns:p14="http://schemas.microsoft.com/office/powerpoint/2010/main" val="158053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2AE7DC-A17D-4E81-9399-FDBE93BB9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C602931B-2C10-410A-805F-FFF20630F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2FDB73F-9A2E-4234-B69C-6044AE810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B70B1-3723-429A-89F9-E965568C1219}" type="datetimeFigureOut">
              <a:rPr lang="de-AT" smtClean="0"/>
              <a:t>16.10.2020</a:t>
            </a:fld>
            <a:endParaRPr lang="de-AT"/>
          </a:p>
        </p:txBody>
      </p:sp>
      <p:sp>
        <p:nvSpPr>
          <p:cNvPr id="5" name="Fußzeilenplatzhalter 4">
            <a:extLst>
              <a:ext uri="{FF2B5EF4-FFF2-40B4-BE49-F238E27FC236}">
                <a16:creationId xmlns:a16="http://schemas.microsoft.com/office/drawing/2014/main" id="{44F3D5D2-95A9-4631-B961-B0DC859BB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104D0EB9-1BDA-426C-819D-70EC58428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6F26F-B52F-4FA9-A5CC-5BF875A9C3D4}" type="slidenum">
              <a:rPr lang="de-AT" smtClean="0"/>
              <a:t>‹Nr.›</a:t>
            </a:fld>
            <a:endParaRPr lang="de-AT"/>
          </a:p>
        </p:txBody>
      </p:sp>
    </p:spTree>
    <p:extLst>
      <p:ext uri="{BB962C8B-B14F-4D97-AF65-F5344CB8AC3E}">
        <p14:creationId xmlns:p14="http://schemas.microsoft.com/office/powerpoint/2010/main" val="88776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ugenis.eu/" TargetMode="External"/><Relationship Id="rId2" Type="http://schemas.openxmlformats.org/officeDocument/2006/relationships/hyperlink" Target="http://www.epigenetik.at/"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eduard.rappold@nugenis.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epigenetik.at/s-adenosyl-l-methionin-ademetionin-und-epigenetik-2-teil-die-mitochondriale-dysfunktion-bei-s-adenosyl-l-methionin-ademetionin-mangel/" TargetMode="External"/><Relationship Id="rId2" Type="http://schemas.openxmlformats.org/officeDocument/2006/relationships/hyperlink" Target="https://epigenetik.at/s-adenosyl-l-methionin-ademetionin-und-epigenetik-1-teil-die-metabolische-vielseitigkeit-von-s-adenosylmethionin-ademetionin/" TargetMode="External"/><Relationship Id="rId1" Type="http://schemas.openxmlformats.org/officeDocument/2006/relationships/slideLayout" Target="../slideLayouts/slideLayout7.xml"/><Relationship Id="rId4" Type="http://schemas.openxmlformats.org/officeDocument/2006/relationships/hyperlink" Target="https://epigenetik.at/s-adenosyl-l-methionin-ademetionin-und-epigenetik-3-teil-dna-methylierung-und-andere-epigenetische-werkzeug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diagramLayout" Target="../diagrams/layout2.xml"/><Relationship Id="rId7" Type="http://schemas.openxmlformats.org/officeDocument/2006/relationships/image" Target="../media/image31.gif"/><Relationship Id="rId12" Type="http://schemas.openxmlformats.org/officeDocument/2006/relationships/image" Target="../media/image36.png"/><Relationship Id="rId2" Type="http://schemas.openxmlformats.org/officeDocument/2006/relationships/diagramData" Target="../diagrams/data2.xml"/><Relationship Id="rId16" Type="http://schemas.openxmlformats.org/officeDocument/2006/relationships/image" Target="../media/image40.pn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35.jpeg"/><Relationship Id="rId5" Type="http://schemas.openxmlformats.org/officeDocument/2006/relationships/diagramColors" Target="../diagrams/colors2.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diagramQuickStyle" Target="../diagrams/quickStyle2.xml"/><Relationship Id="rId9" Type="http://schemas.openxmlformats.org/officeDocument/2006/relationships/image" Target="../media/image33.png"/><Relationship Id="rId1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de.wikipedia.org/wiki/Melatonin" TargetMode="External"/><Relationship Id="rId2" Type="http://schemas.openxmlformats.org/officeDocument/2006/relationships/hyperlink" Target="https://de.wikipedia.org/wiki/S-Adenosylmethioni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3318441" TargetMode="External"/><Relationship Id="rId2" Type="http://schemas.openxmlformats.org/officeDocument/2006/relationships/hyperlink" Target="https://www.ncbi.nlm.nih.gov/pubmed/?term=di%20Padova%20C%5BAuthor%5D&amp;cauthor=true&amp;cauthor_uid=331844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bi.nlm.nih.gov/pubmed/30003648" TargetMode="External"/><Relationship Id="rId2" Type="http://schemas.openxmlformats.org/officeDocument/2006/relationships/hyperlink" Target="https://www.ncbi.nlm.nih.gov/pubmed/?term=Manzella%20N%5BAuthor%5D&amp;cauthor=true&amp;cauthor_uid=30003648"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doi.org/10.1016/j.pain.2012.10.016" TargetMode="External"/><Relationship Id="rId2" Type="http://schemas.openxmlformats.org/officeDocument/2006/relationships/hyperlink" Target="http://www.ncbi.nlm.nih.gov/pubmed/23159573" TargetMode="External"/><Relationship Id="rId1" Type="http://schemas.openxmlformats.org/officeDocument/2006/relationships/slideLayout" Target="../slideLayouts/slideLayout7.xml"/><Relationship Id="rId4" Type="http://schemas.openxmlformats.org/officeDocument/2006/relationships/hyperlink" Target="http://www.ahrq.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researchgate.net/profile/Sarah_Moore2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hyperlink" Target="http://www.nugenis.eu/" TargetMode="External"/><Relationship Id="rId2" Type="http://schemas.openxmlformats.org/officeDocument/2006/relationships/hyperlink" Target="http://www.epigenetik.a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C5918-D428-41AB-835E-6348A9A0ABBF}"/>
              </a:ext>
            </a:extLst>
          </p:cNvPr>
          <p:cNvSpPr>
            <a:spLocks noGrp="1"/>
          </p:cNvSpPr>
          <p:nvPr>
            <p:ph type="ctrTitle"/>
          </p:nvPr>
        </p:nvSpPr>
        <p:spPr>
          <a:xfrm>
            <a:off x="1524000" y="575710"/>
            <a:ext cx="9144000" cy="2387600"/>
          </a:xfrm>
        </p:spPr>
        <p:txBody>
          <a:bodyPr>
            <a:normAutofit fontScale="90000"/>
          </a:bodyPr>
          <a:lstStyle/>
          <a:p>
            <a:r>
              <a:rPr lang="de-DE" dirty="0"/>
              <a:t>Die Bedeutung der Methylierung durch Ademetionin</a:t>
            </a:r>
            <a:endParaRPr lang="de-AT" dirty="0"/>
          </a:p>
        </p:txBody>
      </p:sp>
      <p:sp>
        <p:nvSpPr>
          <p:cNvPr id="3" name="Untertitel 2">
            <a:extLst>
              <a:ext uri="{FF2B5EF4-FFF2-40B4-BE49-F238E27FC236}">
                <a16:creationId xmlns:a16="http://schemas.microsoft.com/office/drawing/2014/main" id="{C74A4567-4D49-4FB9-931D-9CFE1FB92F8F}"/>
              </a:ext>
            </a:extLst>
          </p:cNvPr>
          <p:cNvSpPr>
            <a:spLocks noGrp="1"/>
          </p:cNvSpPr>
          <p:nvPr>
            <p:ph type="subTitle" idx="1"/>
          </p:nvPr>
        </p:nvSpPr>
        <p:spPr>
          <a:xfrm>
            <a:off x="1524000" y="3066809"/>
            <a:ext cx="9144000" cy="2089351"/>
          </a:xfrm>
        </p:spPr>
        <p:txBody>
          <a:bodyPr>
            <a:normAutofit fontScale="62500" lnSpcReduction="20000"/>
          </a:bodyPr>
          <a:lstStyle/>
          <a:p>
            <a:r>
              <a:rPr lang="de-DE" sz="3200" dirty="0"/>
              <a:t>Webinar 18.9.2020 </a:t>
            </a:r>
          </a:p>
          <a:p>
            <a:r>
              <a:rPr lang="de-DE" sz="3200" dirty="0"/>
              <a:t>Dr. Eduard Rappold MSc</a:t>
            </a:r>
          </a:p>
          <a:p>
            <a:endParaRPr lang="de-DE" sz="3200" dirty="0"/>
          </a:p>
          <a:p>
            <a:r>
              <a:rPr lang="de-DE" sz="3300" dirty="0">
                <a:hlinkClick r:id="rId2"/>
              </a:rPr>
              <a:t>www.epigenetik.at</a:t>
            </a:r>
            <a:endParaRPr lang="de-DE" sz="3300" dirty="0"/>
          </a:p>
          <a:p>
            <a:r>
              <a:rPr lang="de-AT" sz="3300" dirty="0">
                <a:hlinkClick r:id="rId3"/>
              </a:rPr>
              <a:t>www.nugenis.eu</a:t>
            </a:r>
            <a:r>
              <a:rPr lang="de-AT" sz="3300" dirty="0"/>
              <a:t> </a:t>
            </a:r>
          </a:p>
          <a:p>
            <a:r>
              <a:rPr lang="de-AT" sz="3300" dirty="0">
                <a:hlinkClick r:id="rId4"/>
              </a:rPr>
              <a:t>eduard.rappold@nugenis.eu</a:t>
            </a:r>
            <a:r>
              <a:rPr lang="de-AT" sz="3300" dirty="0"/>
              <a:t> </a:t>
            </a:r>
          </a:p>
        </p:txBody>
      </p:sp>
      <p:sp>
        <p:nvSpPr>
          <p:cNvPr id="4" name="Textfeld 3">
            <a:extLst>
              <a:ext uri="{FF2B5EF4-FFF2-40B4-BE49-F238E27FC236}">
                <a16:creationId xmlns:a16="http://schemas.microsoft.com/office/drawing/2014/main" id="{79DC24F7-4A97-4EFE-8A7A-4F94CF4658FA}"/>
              </a:ext>
            </a:extLst>
          </p:cNvPr>
          <p:cNvSpPr txBox="1"/>
          <p:nvPr/>
        </p:nvSpPr>
        <p:spPr>
          <a:xfrm>
            <a:off x="1592826" y="5663381"/>
            <a:ext cx="9144000"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                     Gesund sein und gesund blieben</a:t>
            </a:r>
            <a:endParaRPr lang="de-AT" sz="2800" dirty="0">
              <a:latin typeface="Arial" panose="020B0604020202020204" pitchFamily="34" charset="0"/>
              <a:cs typeface="Arial" panose="020B0604020202020204" pitchFamily="34" charset="0"/>
            </a:endParaRPr>
          </a:p>
        </p:txBody>
      </p:sp>
      <p:pic>
        <p:nvPicPr>
          <p:cNvPr id="1026" name="Picture 2" descr="Bildergebnis für NUgenis Symbol">
            <a:extLst>
              <a:ext uri="{FF2B5EF4-FFF2-40B4-BE49-F238E27FC236}">
                <a16:creationId xmlns:a16="http://schemas.microsoft.com/office/drawing/2014/main" id="{449D6293-8C55-452B-B77D-9EF116D271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618" y="5455572"/>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0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C5D1C8A-3F4B-4D16-9719-3485F45F8E9D}"/>
              </a:ext>
            </a:extLst>
          </p:cNvPr>
          <p:cNvSpPr txBox="1"/>
          <p:nvPr/>
        </p:nvSpPr>
        <p:spPr>
          <a:xfrm>
            <a:off x="130628" y="0"/>
            <a:ext cx="11930743" cy="8586966"/>
          </a:xfrm>
          <a:prstGeom prst="rect">
            <a:avLst/>
          </a:prstGeom>
          <a:noFill/>
        </p:spPr>
        <p:txBody>
          <a:bodyPr wrap="square" rtlCol="0">
            <a:spAutoFit/>
          </a:bodyPr>
          <a:lstStyle/>
          <a:p>
            <a:r>
              <a:rPr lang="de-AT"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Metabolische Vielseitigkeit von S-Adenosylmethionin (=Ademetionin)</a:t>
            </a:r>
            <a:endParaRPr lang="de-AT"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de-AT" sz="2000" b="1" i="0" dirty="0">
              <a:solidFill>
                <a:srgbClr val="FF0000"/>
              </a:solidFill>
              <a:effectLst/>
              <a:latin typeface="Arial" panose="020B0604020202020204" pitchFamily="34" charset="0"/>
              <a:cs typeface="Arial" panose="020B0604020202020204" pitchFamily="34" charset="0"/>
            </a:endParaRPr>
          </a:p>
          <a:p>
            <a:pPr algn="l"/>
            <a:r>
              <a:rPr lang="de-AT" sz="2000" i="0" dirty="0" err="1">
                <a:effectLst/>
                <a:latin typeface="Arial" panose="020B0604020202020204" pitchFamily="34" charset="0"/>
                <a:cs typeface="Arial" panose="020B0604020202020204" pitchFamily="34" charset="0"/>
              </a:rPr>
              <a:t>Transmethylierungen</a:t>
            </a:r>
            <a:r>
              <a:rPr lang="de-AT" sz="2000" i="0" dirty="0">
                <a:effectLst/>
                <a:latin typeface="Arial" panose="020B0604020202020204" pitchFamily="34" charset="0"/>
                <a:cs typeface="Arial" panose="020B0604020202020204" pitchFamily="34" charset="0"/>
              </a:rPr>
              <a:t> mit dem Methylgruppen-Donor </a:t>
            </a:r>
            <a:r>
              <a:rPr lang="de-DE" sz="2000" dirty="0">
                <a:latin typeface="Arial" panose="020B0604020202020204" pitchFamily="34" charset="0"/>
                <a:cs typeface="Arial" panose="020B0604020202020204" pitchFamily="34" charset="0"/>
              </a:rPr>
              <a:t>S-Adenosylmethionin = Ademetionin </a:t>
            </a:r>
            <a:r>
              <a:rPr lang="de-AT" sz="2000" i="0" dirty="0">
                <a:effectLst/>
                <a:latin typeface="Arial" panose="020B0604020202020204" pitchFamily="34" charset="0"/>
                <a:cs typeface="Arial" panose="020B0604020202020204" pitchFamily="34" charset="0"/>
              </a:rPr>
              <a:t>sind im </a:t>
            </a:r>
            <a:r>
              <a:rPr lang="de-AT" sz="2000" i="0" dirty="0" err="1">
                <a:effectLst/>
                <a:latin typeface="Arial" panose="020B0604020202020204" pitchFamily="34" charset="0"/>
                <a:cs typeface="Arial" panose="020B0604020202020204" pitchFamily="34" charset="0"/>
              </a:rPr>
              <a:t>Intermediärstoffwechsel</a:t>
            </a:r>
            <a:r>
              <a:rPr lang="de-AT" sz="2000" i="0" dirty="0">
                <a:effectLst/>
                <a:latin typeface="Arial" panose="020B0604020202020204" pitchFamily="34" charset="0"/>
                <a:cs typeface="Arial" panose="020B0604020202020204" pitchFamily="34" charset="0"/>
              </a:rPr>
              <a:t> wichtige Reaktionen bei der Biosynthese folgender körpereigener Stoffe</a:t>
            </a:r>
            <a:r>
              <a:rPr lang="de-AT" sz="2000" dirty="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a:t>
            </a:r>
            <a:r>
              <a:rPr lang="de-DE" b="1" dirty="0">
                <a:latin typeface="Arial" panose="020B0604020202020204" pitchFamily="34" charset="0"/>
                <a:cs typeface="Arial" panose="020B0604020202020204" pitchFamily="34" charset="0"/>
              </a:rPr>
              <a:t> </a:t>
            </a:r>
            <a:r>
              <a:rPr lang="de-DE" b="1" dirty="0" err="1">
                <a:solidFill>
                  <a:srgbClr val="FF0000"/>
                </a:solidFill>
                <a:latin typeface="Arial" panose="020B0604020202020204" pitchFamily="34" charset="0"/>
                <a:cs typeface="Arial" panose="020B0604020202020204" pitchFamily="34" charset="0"/>
              </a:rPr>
              <a:t>Spermidin</a:t>
            </a:r>
            <a:r>
              <a:rPr lang="de-DE" b="1" dirty="0">
                <a:solidFill>
                  <a:srgbClr val="FF0000"/>
                </a:solidFill>
                <a:latin typeface="Arial" panose="020B0604020202020204" pitchFamily="34" charset="0"/>
                <a:cs typeface="Arial" panose="020B0604020202020204" pitchFamily="34" charset="0"/>
              </a:rPr>
              <a:t> – Biosynthese</a:t>
            </a:r>
            <a:r>
              <a:rPr lang="de-DE" dirty="0">
                <a:latin typeface="Arial" panose="020B0604020202020204" pitchFamily="34" charset="0"/>
                <a:cs typeface="Arial" panose="020B0604020202020204" pitchFamily="34" charset="0"/>
              </a:rPr>
              <a:t>: </a:t>
            </a:r>
            <a:r>
              <a:rPr lang="de-AT" b="0" i="0" dirty="0">
                <a:solidFill>
                  <a:srgbClr val="000000"/>
                </a:solidFill>
                <a:effectLst/>
                <a:latin typeface="Arial" panose="020B0604020202020204" pitchFamily="34" charset="0"/>
                <a:cs typeface="Arial" panose="020B0604020202020204" pitchFamily="34" charset="0"/>
              </a:rPr>
              <a:t>aus </a:t>
            </a:r>
            <a:r>
              <a:rPr lang="de-AT" b="0" i="0" dirty="0" err="1">
                <a:solidFill>
                  <a:srgbClr val="000000"/>
                </a:solidFill>
                <a:effectLst/>
                <a:latin typeface="Arial" panose="020B0604020202020204" pitchFamily="34" charset="0"/>
                <a:cs typeface="Arial" panose="020B0604020202020204" pitchFamily="34" charset="0"/>
              </a:rPr>
              <a:t>Putrescin</a:t>
            </a:r>
            <a:r>
              <a:rPr lang="de-AT" b="0" i="0" dirty="0">
                <a:solidFill>
                  <a:srgbClr val="000000"/>
                </a:solidFill>
                <a:effectLst/>
                <a:latin typeface="Arial" panose="020B0604020202020204" pitchFamily="34" charset="0"/>
                <a:cs typeface="Arial" panose="020B0604020202020204" pitchFamily="34" charset="0"/>
              </a:rPr>
              <a:t> und </a:t>
            </a:r>
            <a:r>
              <a:rPr lang="de-AT" b="0" i="0" dirty="0" err="1">
                <a:solidFill>
                  <a:srgbClr val="000000"/>
                </a:solidFill>
                <a:effectLst/>
                <a:latin typeface="Arial" panose="020B0604020202020204" pitchFamily="34" charset="0"/>
                <a:cs typeface="Arial" panose="020B0604020202020204" pitchFamily="34" charset="0"/>
              </a:rPr>
              <a:t>decarboxyliertem</a:t>
            </a:r>
            <a:r>
              <a:rPr lang="de-AT" b="0" i="0" dirty="0">
                <a:solidFill>
                  <a:srgbClr val="000000"/>
                </a:solidFill>
                <a:effectLst/>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S-Adenosylmethionin = Ademetionin</a:t>
            </a:r>
            <a:r>
              <a:rPr lang="de-AT" b="0" i="0" dirty="0">
                <a:solidFill>
                  <a:srgbClr val="000000"/>
                </a:solidFill>
                <a:effectLst/>
                <a:latin typeface="Arial" panose="020B0604020202020204" pitchFamily="34" charset="0"/>
                <a:cs typeface="Arial" panose="020B0604020202020204" pitchFamily="34" charset="0"/>
              </a:rPr>
              <a:t> entsteht </a:t>
            </a:r>
            <a:r>
              <a:rPr lang="de-AT" b="0" i="0" dirty="0" err="1">
                <a:solidFill>
                  <a:srgbClr val="000000"/>
                </a:solidFill>
                <a:effectLst/>
                <a:latin typeface="Arial" panose="020B0604020202020204" pitchFamily="34" charset="0"/>
                <a:cs typeface="Arial" panose="020B0604020202020204" pitchFamily="34" charset="0"/>
              </a:rPr>
              <a:t>Spermin</a:t>
            </a:r>
            <a:r>
              <a:rPr lang="de-AT" b="0" i="0" dirty="0">
                <a:solidFill>
                  <a:srgbClr val="000000"/>
                </a:solidFill>
                <a:effectLst/>
                <a:latin typeface="Arial" panose="020B0604020202020204" pitchFamily="34" charset="0"/>
                <a:cs typeface="Arial" panose="020B0604020202020204" pitchFamily="34" charset="0"/>
              </a:rPr>
              <a:t> und als Zwischenprodukt </a:t>
            </a:r>
            <a:r>
              <a:rPr lang="de-AT" b="0" i="0" dirty="0" err="1">
                <a:solidFill>
                  <a:srgbClr val="000000"/>
                </a:solidFill>
                <a:effectLst/>
                <a:latin typeface="Arial" panose="020B0604020202020204" pitchFamily="34" charset="0"/>
                <a:cs typeface="Arial" panose="020B0604020202020204" pitchFamily="34" charset="0"/>
              </a:rPr>
              <a:t>Spermidin</a:t>
            </a:r>
            <a:r>
              <a:rPr lang="de-AT" b="0" i="0" dirty="0">
                <a:solidFill>
                  <a:srgbClr val="000000"/>
                </a:solidFill>
                <a:effectLst/>
                <a:latin typeface="Arial" panose="020B0604020202020204" pitchFamily="34" charset="0"/>
                <a:cs typeface="Arial" panose="020B0604020202020204" pitchFamily="34" charset="0"/>
              </a:rPr>
              <a:t>; beide Polyamine spielen bei der Zellteilung eine entscheidende Rolle und helfen wachsenden Zellen bei der Synthese von Nukleinsäuren und Proteinen – demzufolge wirken Polyamine stabilisierend auf die DNA</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 </a:t>
            </a:r>
            <a:r>
              <a:rPr lang="de-DE" b="1" dirty="0">
                <a:solidFill>
                  <a:srgbClr val="FF0000"/>
                </a:solidFill>
                <a:latin typeface="Arial" panose="020B0604020202020204" pitchFamily="34" charset="0"/>
                <a:cs typeface="Arial" panose="020B0604020202020204" pitchFamily="34" charset="0"/>
              </a:rPr>
              <a:t>Melatonin – Biosynthese</a:t>
            </a:r>
            <a:r>
              <a:rPr lang="de-DE" dirty="0">
                <a:latin typeface="Arial" panose="020B0604020202020204" pitchFamily="34" charset="0"/>
                <a:cs typeface="Arial" panose="020B0604020202020204" pitchFamily="34" charset="0"/>
              </a:rPr>
              <a:t>: </a:t>
            </a:r>
            <a:r>
              <a:rPr lang="de-AT" b="0" i="0" dirty="0">
                <a:solidFill>
                  <a:srgbClr val="000000"/>
                </a:solidFill>
                <a:effectLst/>
                <a:latin typeface="Arial" panose="020B0604020202020204" pitchFamily="34" charset="0"/>
                <a:cs typeface="Arial" panose="020B0604020202020204" pitchFamily="34" charset="0"/>
              </a:rPr>
              <a:t> ein Hormon, das den Tag-Nacht-Rhythmus des menschlichen Körpers steuert; es entsteht aus der Methylierung von N-Acetylserotonin und fördert die Neurogenese und Neuroprotektion</a:t>
            </a:r>
          </a:p>
          <a:p>
            <a:endParaRPr lang="de-AT" dirty="0">
              <a:solidFill>
                <a:srgbClr val="000000"/>
              </a:solidFill>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a:t>
            </a:r>
            <a:r>
              <a:rPr lang="de-AT" dirty="0">
                <a:solidFill>
                  <a:srgbClr val="000000"/>
                </a:solidFill>
                <a:latin typeface="Arial" panose="020B0604020202020204" pitchFamily="34" charset="0"/>
                <a:cs typeface="Arial" panose="020B0604020202020204" pitchFamily="34" charset="0"/>
              </a:rPr>
              <a:t> </a:t>
            </a:r>
            <a:r>
              <a:rPr lang="de-AT" b="1" i="0" dirty="0">
                <a:solidFill>
                  <a:srgbClr val="FF0000"/>
                </a:solidFill>
                <a:effectLst/>
                <a:latin typeface="Arial" panose="020B0604020202020204" pitchFamily="34" charset="0"/>
                <a:cs typeface="Arial" panose="020B0604020202020204" pitchFamily="34" charset="0"/>
              </a:rPr>
              <a:t>Adrenalin-Biosynthese</a:t>
            </a:r>
            <a:r>
              <a:rPr lang="de-AT" b="0" i="0" dirty="0">
                <a:solidFill>
                  <a:srgbClr val="000000"/>
                </a:solidFill>
                <a:effectLst/>
                <a:latin typeface="Arial" panose="020B0604020202020204" pitchFamily="34" charset="0"/>
                <a:cs typeface="Arial" panose="020B0604020202020204" pitchFamily="34" charset="0"/>
              </a:rPr>
              <a:t>, Adrenalin ist ein im Nebennierenmark gebildetes und in Stresssituationen ins Blut ausgeschüttetes Hormon, das aus Noradrenalin durch Übertragung einer Methylgruppe entsteht; als Katecholamin hat Adrenalin an den sympathischen Alpha- und Beta-Rezeptoren des Herzkreislaufsystems eine anregende Wirkung – es steigert den Blutdruck und erhöht die Herzfrequenz; im Zentralnervensystem fungiert Adrenalin als Neurotransmitter.</a:t>
            </a:r>
          </a:p>
          <a:p>
            <a:endParaRPr lang="de-AT" dirty="0">
              <a:solidFill>
                <a:srgbClr val="000000"/>
              </a:solidFill>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a:t>
            </a:r>
            <a:r>
              <a:rPr lang="de-AT" dirty="0">
                <a:solidFill>
                  <a:srgbClr val="000000"/>
                </a:solidFill>
                <a:latin typeface="Arial" panose="020B0604020202020204" pitchFamily="34" charset="0"/>
                <a:cs typeface="Arial" panose="020B0604020202020204" pitchFamily="34" charset="0"/>
              </a:rPr>
              <a:t> durch </a:t>
            </a:r>
            <a:r>
              <a:rPr lang="de-AT" dirty="0" err="1">
                <a:solidFill>
                  <a:srgbClr val="000000"/>
                </a:solidFill>
                <a:latin typeface="Arial" panose="020B0604020202020204" pitchFamily="34" charset="0"/>
                <a:cs typeface="Arial" panose="020B0604020202020204" pitchFamily="34" charset="0"/>
              </a:rPr>
              <a:t>Transsulfurierung</a:t>
            </a:r>
            <a:r>
              <a:rPr lang="de-AT" dirty="0">
                <a:solidFill>
                  <a:srgbClr val="000000"/>
                </a:solidFill>
                <a:latin typeface="Arial" panose="020B0604020202020204" pitchFamily="34" charset="0"/>
                <a:cs typeface="Arial" panose="020B0604020202020204" pitchFamily="34" charset="0"/>
              </a:rPr>
              <a:t> aus dem Methionin-Zyklus wird </a:t>
            </a:r>
            <a:r>
              <a:rPr lang="de-AT" i="0" dirty="0">
                <a:solidFill>
                  <a:srgbClr val="000000"/>
                </a:solidFill>
                <a:effectLst/>
                <a:latin typeface="Arial" panose="020B0604020202020204" pitchFamily="34" charset="0"/>
                <a:cs typeface="Arial" panose="020B0604020202020204" pitchFamily="34" charset="0"/>
              </a:rPr>
              <a:t>Glutathion – L-Glutamyl-L-</a:t>
            </a:r>
            <a:r>
              <a:rPr lang="de-AT" i="0" dirty="0" err="1">
                <a:solidFill>
                  <a:srgbClr val="000000"/>
                </a:solidFill>
                <a:effectLst/>
                <a:latin typeface="Arial" panose="020B0604020202020204" pitchFamily="34" charset="0"/>
                <a:cs typeface="Arial" panose="020B0604020202020204" pitchFamily="34" charset="0"/>
              </a:rPr>
              <a:t>cysteinylglycin</a:t>
            </a:r>
            <a:r>
              <a:rPr lang="de-AT" i="0" dirty="0">
                <a:solidFill>
                  <a:srgbClr val="000000"/>
                </a:solidFill>
                <a:effectLst/>
                <a:latin typeface="Arial" panose="020B0604020202020204" pitchFamily="34" charset="0"/>
                <a:cs typeface="Arial" panose="020B0604020202020204" pitchFamily="34" charset="0"/>
              </a:rPr>
              <a:t>, </a:t>
            </a:r>
            <a:r>
              <a:rPr lang="de-AT" b="0" i="0" dirty="0">
                <a:solidFill>
                  <a:srgbClr val="000000"/>
                </a:solidFill>
                <a:effectLst/>
                <a:latin typeface="Arial" panose="020B0604020202020204" pitchFamily="34" charset="0"/>
                <a:cs typeface="Arial" panose="020B0604020202020204" pitchFamily="34" charset="0"/>
              </a:rPr>
              <a:t>kurz GSH – ein Tripeptid, das aus den Aminosäuren Glutaminsäure, Cystein und Glycin- gebildet. </a:t>
            </a:r>
            <a:r>
              <a:rPr lang="de-AT" b="1" i="0" dirty="0">
                <a:solidFill>
                  <a:srgbClr val="FF0000"/>
                </a:solidFill>
                <a:effectLst/>
                <a:latin typeface="Arial" panose="020B0604020202020204" pitchFamily="34" charset="0"/>
                <a:cs typeface="Arial" panose="020B0604020202020204" pitchFamily="34" charset="0"/>
              </a:rPr>
              <a:t>Glutathion</a:t>
            </a:r>
            <a:r>
              <a:rPr lang="de-AT" b="0" i="0" dirty="0">
                <a:solidFill>
                  <a:srgbClr val="000000"/>
                </a:solidFill>
                <a:effectLst/>
                <a:latin typeface="Arial" panose="020B0604020202020204" pitchFamily="34" charset="0"/>
                <a:cs typeface="Arial" panose="020B0604020202020204" pitchFamily="34" charset="0"/>
              </a:rPr>
              <a:t> als Substrat der Glutathionperoxidase ist antioxidativ wirksam und schützt Zellen, die DNA und andere Makromoleküle vor oxidativen Schädigungen.</a:t>
            </a:r>
          </a:p>
          <a:p>
            <a:endParaRPr lang="de-AT" b="0" i="0" dirty="0">
              <a:solidFill>
                <a:srgbClr val="000000"/>
              </a:solidFill>
              <a:effectLst/>
              <a:latin typeface="Arial" panose="020B0604020202020204" pitchFamily="34" charset="0"/>
              <a:cs typeface="Arial" panose="020B0604020202020204" pitchFamily="34" charset="0"/>
            </a:endParaRPr>
          </a:p>
          <a:p>
            <a:endParaRPr lang="de-AT" b="0" i="0" dirty="0">
              <a:solidFill>
                <a:srgbClr val="000000"/>
              </a:solidFill>
              <a:effectLst/>
              <a:latin typeface="Arial" panose="020B0604020202020204" pitchFamily="34" charset="0"/>
              <a:cs typeface="Arial" panose="020B0604020202020204" pitchFamily="34" charset="0"/>
            </a:endParaRPr>
          </a:p>
          <a:p>
            <a:endParaRPr lang="de-AT" dirty="0">
              <a:solidFill>
                <a:srgbClr val="000000"/>
              </a:solidFill>
              <a:latin typeface="Arial" panose="020B0604020202020204" pitchFamily="34" charset="0"/>
              <a:cs typeface="Arial" panose="020B0604020202020204" pitchFamily="34" charset="0"/>
            </a:endParaRPr>
          </a:p>
          <a:p>
            <a:endParaRPr lang="de-AT" dirty="0">
              <a:solidFill>
                <a:srgbClr val="000000"/>
              </a:solidFill>
              <a:latin typeface="Arial" panose="020B0604020202020204" pitchFamily="34" charset="0"/>
              <a:cs typeface="Arial" panose="020B0604020202020204" pitchFamily="34" charset="0"/>
            </a:endParaRPr>
          </a:p>
          <a:p>
            <a:endParaRPr lang="de-AT" dirty="0">
              <a:solidFill>
                <a:srgbClr val="000000"/>
              </a:solidFill>
              <a:latin typeface="Arial" panose="020B0604020202020204" pitchFamily="34" charset="0"/>
            </a:endParaRPr>
          </a:p>
          <a:p>
            <a:endParaRPr lang="de-AT" dirty="0"/>
          </a:p>
        </p:txBody>
      </p:sp>
    </p:spTree>
    <p:extLst>
      <p:ext uri="{BB962C8B-B14F-4D97-AF65-F5344CB8AC3E}">
        <p14:creationId xmlns:p14="http://schemas.microsoft.com/office/powerpoint/2010/main" val="196578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CAB84B1-B9E2-438C-BA31-AE62A878D34E}"/>
              </a:ext>
            </a:extLst>
          </p:cNvPr>
          <p:cNvSpPr txBox="1"/>
          <p:nvPr/>
        </p:nvSpPr>
        <p:spPr>
          <a:xfrm>
            <a:off x="0" y="-147484"/>
            <a:ext cx="12192000" cy="8402300"/>
          </a:xfrm>
          <a:prstGeom prst="rect">
            <a:avLst/>
          </a:prstGeom>
          <a:noFill/>
        </p:spPr>
        <p:txBody>
          <a:bodyPr wrap="square" rtlCol="0">
            <a:spAutoFit/>
          </a:bodyPr>
          <a:lstStyle/>
          <a:p>
            <a:endParaRPr lang="de-DE" dirty="0"/>
          </a:p>
          <a:p>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S-Adenosylmethionin (Ademetionin)- Gabe führt zur </a:t>
            </a:r>
            <a:r>
              <a:rPr lang="de-AT"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Hemmung der Lipid- Wasserstoffperoxid- Produktion und verbessert das Glutathion- antioxidative System.</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 </a:t>
            </a:r>
            <a:r>
              <a:rPr lang="de-DE" b="1" dirty="0">
                <a:solidFill>
                  <a:srgbClr val="FF0000"/>
                </a:solidFill>
                <a:latin typeface="Arial" panose="020B0604020202020204" pitchFamily="34" charset="0"/>
                <a:cs typeface="Arial" panose="020B0604020202020204" pitchFamily="34" charset="0"/>
              </a:rPr>
              <a:t>Cholin-Biosynthese</a:t>
            </a:r>
            <a:r>
              <a:rPr lang="de-DE" b="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de-AT" b="1" i="0" dirty="0">
                <a:solidFill>
                  <a:srgbClr val="000000"/>
                </a:solidFill>
                <a:effectLst/>
                <a:latin typeface="Arial" panose="020B0604020202020204" pitchFamily="34" charset="0"/>
                <a:cs typeface="Arial" panose="020B0604020202020204" pitchFamily="34" charset="0"/>
              </a:rPr>
              <a:t>Cholin</a:t>
            </a:r>
            <a:r>
              <a:rPr lang="de-AT" b="0" i="0" dirty="0">
                <a:solidFill>
                  <a:srgbClr val="000000"/>
                </a:solidFill>
                <a:effectLst/>
                <a:latin typeface="Arial" panose="020B0604020202020204" pitchFamily="34" charset="0"/>
                <a:cs typeface="Arial" panose="020B0604020202020204" pitchFamily="34" charset="0"/>
              </a:rPr>
              <a:t> – wird durch CH</a:t>
            </a:r>
            <a:r>
              <a:rPr lang="de-AT" b="0" i="0" baseline="-25000" dirty="0">
                <a:solidFill>
                  <a:srgbClr val="000000"/>
                </a:solidFill>
                <a:effectLst/>
                <a:latin typeface="Arial" panose="020B0604020202020204" pitchFamily="34" charset="0"/>
                <a:cs typeface="Arial" panose="020B0604020202020204" pitchFamily="34" charset="0"/>
              </a:rPr>
              <a:t>3</a:t>
            </a:r>
            <a:r>
              <a:rPr lang="de-AT" b="0" i="0" dirty="0">
                <a:solidFill>
                  <a:srgbClr val="000000"/>
                </a:solidFill>
                <a:effectLst/>
                <a:latin typeface="Arial" panose="020B0604020202020204" pitchFamily="34" charset="0"/>
                <a:cs typeface="Arial" panose="020B0604020202020204" pitchFamily="34" charset="0"/>
              </a:rPr>
              <a:t>-Gruppenübertragung aus Ethanolamin synthetisiert; als primärer, einwertiger Alkohol ist Cholin ein Strukturelement sowohl des Neurotransmitters Acetylcholin – Essigsäureester des </a:t>
            </a:r>
            <a:r>
              <a:rPr lang="de-AT" b="0" i="0" dirty="0" err="1">
                <a:solidFill>
                  <a:srgbClr val="000000"/>
                </a:solidFill>
                <a:effectLst/>
                <a:latin typeface="Arial" panose="020B0604020202020204" pitchFamily="34" charset="0"/>
                <a:cs typeface="Arial" panose="020B0604020202020204" pitchFamily="34" charset="0"/>
              </a:rPr>
              <a:t>Cholins</a:t>
            </a:r>
            <a:r>
              <a:rPr lang="de-AT" b="0" i="0" dirty="0">
                <a:solidFill>
                  <a:srgbClr val="000000"/>
                </a:solidFill>
                <a:effectLst/>
                <a:latin typeface="Arial" panose="020B0604020202020204" pitchFamily="34" charset="0"/>
                <a:cs typeface="Arial" panose="020B0604020202020204" pitchFamily="34" charset="0"/>
              </a:rPr>
              <a:t> – als auch von Lecithin beziehungsweise Phosphatidylcholin – Phosphorsäureester des </a:t>
            </a:r>
            <a:r>
              <a:rPr lang="de-AT" b="0" i="0" dirty="0" err="1">
                <a:solidFill>
                  <a:srgbClr val="000000"/>
                </a:solidFill>
                <a:effectLst/>
                <a:latin typeface="Arial" panose="020B0604020202020204" pitchFamily="34" charset="0"/>
                <a:cs typeface="Arial" panose="020B0604020202020204" pitchFamily="34" charset="0"/>
              </a:rPr>
              <a:t>Cholins</a:t>
            </a:r>
            <a:r>
              <a:rPr lang="de-AT" b="0" i="0" dirty="0">
                <a:solidFill>
                  <a:srgbClr val="000000"/>
                </a:solidFill>
                <a:effectLst/>
                <a:latin typeface="Arial" panose="020B0604020202020204" pitchFamily="34" charset="0"/>
                <a:cs typeface="Arial" panose="020B0604020202020204" pitchFamily="34" charset="0"/>
              </a:rPr>
              <a:t> –, das wesentlicher Bestandteil aller Biomembranen ist; zudem fungiert Cholin auch als </a:t>
            </a:r>
            <a:r>
              <a:rPr lang="de-AT" b="0" i="0" dirty="0" err="1">
                <a:solidFill>
                  <a:srgbClr val="000000"/>
                </a:solidFill>
                <a:effectLst/>
                <a:latin typeface="Arial" panose="020B0604020202020204" pitchFamily="34" charset="0"/>
                <a:cs typeface="Arial" panose="020B0604020202020204" pitchFamily="34" charset="0"/>
              </a:rPr>
              <a:t>Methylgruppendonator</a:t>
            </a:r>
            <a:r>
              <a:rPr lang="de-AT" b="0" i="0" dirty="0">
                <a:solidFill>
                  <a:srgbClr val="000000"/>
                </a:solidFill>
                <a:effectLst/>
                <a:latin typeface="Arial" panose="020B0604020202020204" pitchFamily="34" charset="0"/>
                <a:cs typeface="Arial" panose="020B0604020202020204" pitchFamily="34" charset="0"/>
              </a:rPr>
              <a:t> im </a:t>
            </a:r>
            <a:r>
              <a:rPr lang="de-AT" b="0" i="0" dirty="0" err="1">
                <a:solidFill>
                  <a:srgbClr val="000000"/>
                </a:solidFill>
                <a:effectLst/>
                <a:latin typeface="Arial" panose="020B0604020202020204" pitchFamily="34" charset="0"/>
                <a:cs typeface="Arial" panose="020B0604020202020204" pitchFamily="34" charset="0"/>
              </a:rPr>
              <a:t>Intermediärstoffwechsel</a:t>
            </a:r>
            <a:r>
              <a:rPr lang="de-AT" b="0" i="0" dirty="0">
                <a:solidFill>
                  <a:srgbClr val="000000"/>
                </a:solidFill>
                <a:effectLst/>
                <a:latin typeface="Arial" panose="020B0604020202020204" pitchFamily="34" charset="0"/>
                <a:cs typeface="Arial" panose="020B0604020202020204" pitchFamily="34" charset="0"/>
              </a:rPr>
              <a:t>; bei Methionin-Mangel stehen zu geringe Mengen Cholin zur Synthese des wichtigen Neurotransmitters Acetylcholin zur Verfügung.</a:t>
            </a:r>
          </a:p>
          <a:p>
            <a:endParaRPr lang="de-AT" dirty="0">
              <a:solidFill>
                <a:srgbClr val="000000"/>
              </a:solidFill>
              <a:latin typeface="Arial" panose="020B0604020202020204" pitchFamily="34" charset="0"/>
              <a:cs typeface="Arial" panose="020B0604020202020204" pitchFamily="34" charset="0"/>
            </a:endParaRPr>
          </a:p>
          <a:p>
            <a:r>
              <a:rPr lang="de-AT" sz="1800" dirty="0">
                <a:effectLst/>
                <a:latin typeface="Arial" panose="020B0604020202020204" pitchFamily="34" charset="0"/>
                <a:ea typeface="Times New Roman" panose="02020603050405020304" pitchFamily="18" charset="0"/>
                <a:cs typeface="Arial" panose="020B0604020202020204" pitchFamily="34" charset="0"/>
              </a:rPr>
              <a:t>S-Adenosylmethionin = Ademetionin dient auch als Quelle für Schwefelatome bei der Synthese von </a:t>
            </a:r>
            <a:r>
              <a:rPr lang="de-AT"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Biotin</a:t>
            </a:r>
            <a:r>
              <a:rPr lang="de-AT" sz="1800" dirty="0">
                <a:effectLst/>
                <a:latin typeface="Arial" panose="020B0604020202020204" pitchFamily="34" charset="0"/>
                <a:ea typeface="Times New Roman" panose="02020603050405020304" pitchFamily="18" charset="0"/>
                <a:cs typeface="Arial" panose="020B0604020202020204" pitchFamily="34" charset="0"/>
              </a:rPr>
              <a:t> und </a:t>
            </a:r>
            <a:r>
              <a:rPr lang="de-AT" sz="18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Liponsäure</a:t>
            </a:r>
            <a:r>
              <a:rPr lang="de-AT" sz="1800" dirty="0">
                <a:effectLst/>
                <a:latin typeface="Arial" panose="020B0604020202020204" pitchFamily="34" charset="0"/>
                <a:ea typeface="Times New Roman" panose="02020603050405020304" pitchFamily="18" charset="0"/>
                <a:cs typeface="Arial" panose="020B0604020202020204" pitchFamily="34" charset="0"/>
              </a:rPr>
              <a:t>. </a:t>
            </a:r>
            <a:endParaRPr lang="de-AT" b="0" i="0" dirty="0">
              <a:solidFill>
                <a:srgbClr val="000000"/>
              </a:solidFill>
              <a:effectLst/>
              <a:latin typeface="Arial" panose="020B0604020202020204" pitchFamily="34" charset="0"/>
              <a:cs typeface="Arial" panose="020B0604020202020204" pitchFamily="34" charset="0"/>
            </a:endParaRPr>
          </a:p>
          <a:p>
            <a:endParaRPr lang="de-AT" dirty="0">
              <a:solidFill>
                <a:srgbClr val="000000"/>
              </a:solidFill>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a:t>
            </a:r>
            <a:r>
              <a:rPr lang="de-AT" dirty="0">
                <a:solidFill>
                  <a:srgbClr val="000000"/>
                </a:solidFill>
                <a:latin typeface="Arial" panose="020B0604020202020204" pitchFamily="34" charset="0"/>
                <a:cs typeface="Arial" panose="020B0604020202020204" pitchFamily="34" charset="0"/>
              </a:rPr>
              <a:t> </a:t>
            </a:r>
            <a:r>
              <a:rPr lang="de-AT" b="1" i="0" dirty="0" err="1">
                <a:solidFill>
                  <a:srgbClr val="FF0000"/>
                </a:solidFill>
                <a:effectLst/>
                <a:latin typeface="Arial" panose="020B0604020202020204" pitchFamily="34" charset="0"/>
                <a:cs typeface="Arial" panose="020B0604020202020204" pitchFamily="34" charset="0"/>
              </a:rPr>
              <a:t>Creatin</a:t>
            </a:r>
            <a:r>
              <a:rPr lang="de-AT" b="0" i="0" dirty="0">
                <a:solidFill>
                  <a:srgbClr val="000000"/>
                </a:solidFill>
                <a:effectLst/>
                <a:latin typeface="Arial" panose="020B0604020202020204" pitchFamily="34" charset="0"/>
                <a:cs typeface="Arial" panose="020B0604020202020204" pitchFamily="34" charset="0"/>
              </a:rPr>
              <a:t>, eine organische Säure, die infolge einer Transmethylierung aus </a:t>
            </a:r>
            <a:r>
              <a:rPr lang="de-AT" b="0" i="0" dirty="0" err="1">
                <a:solidFill>
                  <a:srgbClr val="000000"/>
                </a:solidFill>
                <a:effectLst/>
                <a:latin typeface="Arial" panose="020B0604020202020204" pitchFamily="34" charset="0"/>
                <a:cs typeface="Arial" panose="020B0604020202020204" pitchFamily="34" charset="0"/>
              </a:rPr>
              <a:t>Guanidinoacetat</a:t>
            </a:r>
            <a:r>
              <a:rPr lang="de-AT" b="0" i="0" dirty="0">
                <a:solidFill>
                  <a:srgbClr val="000000"/>
                </a:solidFill>
                <a:effectLst/>
                <a:latin typeface="Arial" panose="020B0604020202020204" pitchFamily="34" charset="0"/>
                <a:cs typeface="Arial" panose="020B0604020202020204" pitchFamily="34" charset="0"/>
              </a:rPr>
              <a:t> gebildet wird; in Form von Kreatinphosphat wird </a:t>
            </a:r>
            <a:r>
              <a:rPr lang="de-AT" b="0" i="0" dirty="0" err="1">
                <a:solidFill>
                  <a:srgbClr val="000000"/>
                </a:solidFill>
                <a:effectLst/>
                <a:latin typeface="Arial" panose="020B0604020202020204" pitchFamily="34" charset="0"/>
                <a:cs typeface="Arial" panose="020B0604020202020204" pitchFamily="34" charset="0"/>
              </a:rPr>
              <a:t>Creatin</a:t>
            </a:r>
            <a:r>
              <a:rPr lang="de-AT" b="0" i="0" dirty="0">
                <a:solidFill>
                  <a:srgbClr val="000000"/>
                </a:solidFill>
                <a:effectLst/>
                <a:latin typeface="Arial" panose="020B0604020202020204" pitchFamily="34" charset="0"/>
                <a:cs typeface="Arial" panose="020B0604020202020204" pitchFamily="34" charset="0"/>
              </a:rPr>
              <a:t> für die Kontraktion der Muskulatur benötigt und trägt zur Versorgung der Muskeln mit Energie bei.</a:t>
            </a:r>
          </a:p>
          <a:p>
            <a:endParaRPr lang="de-AT" dirty="0">
              <a:solidFill>
                <a:srgbClr val="000000"/>
              </a:solidFill>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a:t>
            </a:r>
            <a:r>
              <a:rPr lang="de-AT" dirty="0">
                <a:solidFill>
                  <a:srgbClr val="000000"/>
                </a:solidFill>
                <a:latin typeface="Arial" panose="020B0604020202020204" pitchFamily="34" charset="0"/>
                <a:cs typeface="Arial" panose="020B0604020202020204" pitchFamily="34" charset="0"/>
              </a:rPr>
              <a:t> </a:t>
            </a:r>
            <a:r>
              <a:rPr lang="de-AT" b="1" i="0" dirty="0">
                <a:solidFill>
                  <a:srgbClr val="FF0000"/>
                </a:solidFill>
                <a:effectLst/>
                <a:latin typeface="Arial" panose="020B0604020202020204" pitchFamily="34" charset="0"/>
                <a:cs typeface="Arial" panose="020B0604020202020204" pitchFamily="34" charset="0"/>
              </a:rPr>
              <a:t>L-Carnitin</a:t>
            </a:r>
            <a:r>
              <a:rPr lang="de-AT" b="0" i="0" dirty="0">
                <a:solidFill>
                  <a:srgbClr val="000000"/>
                </a:solidFill>
                <a:effectLst/>
                <a:latin typeface="Arial" panose="020B0604020202020204" pitchFamily="34" charset="0"/>
                <a:cs typeface="Arial" panose="020B0604020202020204" pitchFamily="34" charset="0"/>
              </a:rPr>
              <a:t> – Methionin führt zusammen mit Lysin zur Bildung von L-Carnitin, das eine Schlüsselrolle in der Regulation des Fett-, Kohlenhydrat- und Proteinstoffwechsels einnimmt. Mittelkettige Fettsäuren werden </a:t>
            </a:r>
            <a:r>
              <a:rPr lang="de-AT" b="0" i="0" dirty="0" err="1">
                <a:solidFill>
                  <a:srgbClr val="000000"/>
                </a:solidFill>
                <a:effectLst/>
                <a:latin typeface="Arial" panose="020B0604020202020204" pitchFamily="34" charset="0"/>
                <a:cs typeface="Arial" panose="020B0604020202020204" pitchFamily="34" charset="0"/>
              </a:rPr>
              <a:t>transmembranal</a:t>
            </a:r>
            <a:r>
              <a:rPr lang="de-AT" b="0" i="0" dirty="0">
                <a:solidFill>
                  <a:srgbClr val="000000"/>
                </a:solidFill>
                <a:effectLst/>
                <a:latin typeface="Arial" panose="020B0604020202020204" pitchFamily="34" charset="0"/>
                <a:cs typeface="Arial" panose="020B0604020202020204" pitchFamily="34" charset="0"/>
              </a:rPr>
              <a:t> in die Mitochondrien durch den</a:t>
            </a:r>
            <a:r>
              <a:rPr lang="de-AT" dirty="0">
                <a:solidFill>
                  <a:srgbClr val="000000"/>
                </a:solidFill>
                <a:latin typeface="Arial" panose="020B0604020202020204" pitchFamily="34" charset="0"/>
                <a:cs typeface="Arial" panose="020B0604020202020204" pitchFamily="34" charset="0"/>
              </a:rPr>
              <a:t>.</a:t>
            </a:r>
            <a:r>
              <a:rPr lang="de-AT"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S-Adenosylmethionin (Ademetionin) -Transporter (SAMC) </a:t>
            </a:r>
            <a:r>
              <a:rPr lang="de-AT" b="0" i="0" dirty="0" err="1">
                <a:solidFill>
                  <a:srgbClr val="000000"/>
                </a:solidFill>
                <a:effectLst/>
                <a:latin typeface="Arial" panose="020B0604020202020204" pitchFamily="34" charset="0"/>
                <a:cs typeface="Arial" panose="020B0604020202020204" pitchFamily="34" charset="0"/>
              </a:rPr>
              <a:t>geschleußt</a:t>
            </a:r>
            <a:r>
              <a:rPr lang="de-AT" b="0" i="0" dirty="0">
                <a:solidFill>
                  <a:srgbClr val="000000"/>
                </a:solidFill>
                <a:effectLst/>
                <a:latin typeface="Arial" panose="020B0604020202020204" pitchFamily="34" charset="0"/>
                <a:cs typeface="Arial" panose="020B0604020202020204" pitchFamily="34" charset="0"/>
              </a:rPr>
              <a:t>.</a:t>
            </a:r>
            <a:endParaRPr lang="de-DE" dirty="0">
              <a:solidFill>
                <a:srgbClr val="000000"/>
              </a:solidFill>
              <a:latin typeface="Arial" panose="020B0604020202020204" pitchFamily="34" charset="0"/>
              <a:cs typeface="Arial" panose="020B0604020202020204" pitchFamily="34" charset="0"/>
            </a:endParaRPr>
          </a:p>
          <a:p>
            <a:endParaRPr lang="de-DE" b="0" i="0" dirty="0">
              <a:solidFill>
                <a:srgbClr val="000000"/>
              </a:solidFill>
              <a:effectLst/>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S-Adenosylmethionin = Ademetionin &gt;&gt;&gt; </a:t>
            </a:r>
            <a:r>
              <a:rPr lang="de-AT" b="1" dirty="0">
                <a:solidFill>
                  <a:srgbClr val="FF0000"/>
                </a:solidFill>
                <a:latin typeface="Arial" panose="020B0604020202020204" pitchFamily="34" charset="0"/>
                <a:cs typeface="Arial" panose="020B0604020202020204" pitchFamily="34" charset="0"/>
              </a:rPr>
              <a:t>m</a:t>
            </a:r>
            <a:r>
              <a:rPr lang="de-AT" b="1" i="0" dirty="0">
                <a:solidFill>
                  <a:srgbClr val="FF0000"/>
                </a:solidFill>
                <a:effectLst/>
                <a:latin typeface="Arial" panose="020B0604020202020204" pitchFamily="34" charset="0"/>
                <a:cs typeface="Arial" panose="020B0604020202020204" pitchFamily="34" charset="0"/>
              </a:rPr>
              <a:t>ethylierte Nukleinbasen der DNA und RNA</a:t>
            </a:r>
            <a:r>
              <a:rPr lang="de-AT" b="0" i="0" dirty="0">
                <a:solidFill>
                  <a:srgbClr val="FF0000"/>
                </a:solidFill>
                <a:effectLst/>
                <a:latin typeface="Arial" panose="020B0604020202020204" pitchFamily="34" charset="0"/>
                <a:cs typeface="Arial" panose="020B0604020202020204" pitchFamily="34" charset="0"/>
              </a:rPr>
              <a:t> </a:t>
            </a:r>
            <a:r>
              <a:rPr lang="de-AT" b="0" i="0" dirty="0">
                <a:solidFill>
                  <a:srgbClr val="000000"/>
                </a:solidFill>
                <a:effectLst/>
                <a:latin typeface="Arial" panose="020B0604020202020204" pitchFamily="34" charset="0"/>
                <a:cs typeface="Arial" panose="020B0604020202020204" pitchFamily="34" charset="0"/>
              </a:rPr>
              <a:t>– Schutz der DNA vor Abbau</a:t>
            </a:r>
          </a:p>
          <a:p>
            <a:r>
              <a:rPr lang="de-DE" dirty="0">
                <a:latin typeface="Arial" panose="020B0604020202020204" pitchFamily="34" charset="0"/>
                <a:cs typeface="Arial" panose="020B0604020202020204" pitchFamily="34" charset="0"/>
              </a:rPr>
              <a:t>S-Adenosylmethionin = Ademetionin &gt;&gt;&gt; </a:t>
            </a:r>
            <a:r>
              <a:rPr lang="de-AT" b="1" dirty="0">
                <a:solidFill>
                  <a:srgbClr val="FF0000"/>
                </a:solidFill>
                <a:latin typeface="Arial" panose="020B0604020202020204" pitchFamily="34" charset="0"/>
                <a:cs typeface="Arial" panose="020B0604020202020204" pitchFamily="34" charset="0"/>
              </a:rPr>
              <a:t>m</a:t>
            </a:r>
            <a:r>
              <a:rPr lang="de-AT" b="1" i="0" dirty="0">
                <a:solidFill>
                  <a:srgbClr val="FF0000"/>
                </a:solidFill>
                <a:effectLst/>
                <a:latin typeface="Arial" panose="020B0604020202020204" pitchFamily="34" charset="0"/>
                <a:cs typeface="Arial" panose="020B0604020202020204" pitchFamily="34" charset="0"/>
              </a:rPr>
              <a:t>ethyliertes Pharmakon</a:t>
            </a:r>
            <a:r>
              <a:rPr lang="de-AT" b="0" i="0" dirty="0">
                <a:solidFill>
                  <a:srgbClr val="FF0000"/>
                </a:solidFill>
                <a:effectLst/>
                <a:latin typeface="Arial" panose="020B0604020202020204" pitchFamily="34" charset="0"/>
                <a:cs typeface="Arial" panose="020B0604020202020204" pitchFamily="34" charset="0"/>
              </a:rPr>
              <a:t> </a:t>
            </a:r>
            <a:r>
              <a:rPr lang="de-AT" b="0" i="0" dirty="0">
                <a:solidFill>
                  <a:srgbClr val="000000"/>
                </a:solidFill>
                <a:effectLst/>
                <a:latin typeface="Arial" panose="020B0604020202020204" pitchFamily="34" charset="0"/>
                <a:cs typeface="Arial" panose="020B0604020202020204" pitchFamily="34" charset="0"/>
              </a:rPr>
              <a:t>– Entgiftung von Arzneimitteln</a:t>
            </a:r>
          </a:p>
          <a:p>
            <a:endParaRPr lang="de-AT" dirty="0">
              <a:solidFill>
                <a:srgbClr val="000000"/>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p>
          <a:p>
            <a:endParaRPr lang="de-AT" dirty="0"/>
          </a:p>
        </p:txBody>
      </p:sp>
    </p:spTree>
    <p:extLst>
      <p:ext uri="{BB962C8B-B14F-4D97-AF65-F5344CB8AC3E}">
        <p14:creationId xmlns:p14="http://schemas.microsoft.com/office/powerpoint/2010/main" val="166398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tochondrien - Aufbau und Funktion - AbiBlick.de">
            <a:extLst>
              <a:ext uri="{FF2B5EF4-FFF2-40B4-BE49-F238E27FC236}">
                <a16:creationId xmlns:a16="http://schemas.microsoft.com/office/drawing/2014/main" id="{9DFEE0A3-FB10-4B76-82B9-C0CF46161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282" y="578427"/>
            <a:ext cx="97536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E6EEAE2A-79F8-448D-9885-40E0AD34D642}"/>
              </a:ext>
            </a:extLst>
          </p:cNvPr>
          <p:cNvSpPr txBox="1"/>
          <p:nvPr/>
        </p:nvSpPr>
        <p:spPr>
          <a:xfrm>
            <a:off x="8946573" y="6026727"/>
            <a:ext cx="2140527" cy="623455"/>
          </a:xfrm>
          <a:prstGeom prst="rect">
            <a:avLst/>
          </a:prstGeom>
          <a:solidFill>
            <a:schemeClr val="bg1"/>
          </a:solidFill>
        </p:spPr>
        <p:txBody>
          <a:bodyPr wrap="square" rtlCol="0">
            <a:spAutoFit/>
          </a:bodyPr>
          <a:lstStyle/>
          <a:p>
            <a:endParaRPr lang="de-AT" dirty="0"/>
          </a:p>
        </p:txBody>
      </p:sp>
    </p:spTree>
    <p:extLst>
      <p:ext uri="{BB962C8B-B14F-4D97-AF65-F5344CB8AC3E}">
        <p14:creationId xmlns:p14="http://schemas.microsoft.com/office/powerpoint/2010/main" val="149161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FAEBBED-2460-44A8-AF68-FF0F55BEA1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5098" y="147391"/>
            <a:ext cx="7237562" cy="5382883"/>
          </a:xfrm>
          <a:prstGeom prst="rect">
            <a:avLst/>
          </a:prstGeom>
          <a:noFill/>
          <a:ln>
            <a:noFill/>
          </a:ln>
        </p:spPr>
      </p:pic>
      <p:sp>
        <p:nvSpPr>
          <p:cNvPr id="5" name="Textfeld 4">
            <a:extLst>
              <a:ext uri="{FF2B5EF4-FFF2-40B4-BE49-F238E27FC236}">
                <a16:creationId xmlns:a16="http://schemas.microsoft.com/office/drawing/2014/main" id="{9EDB0BC8-B121-4420-9C3D-6F143ECA8EC0}"/>
              </a:ext>
            </a:extLst>
          </p:cNvPr>
          <p:cNvSpPr txBox="1"/>
          <p:nvPr/>
        </p:nvSpPr>
        <p:spPr>
          <a:xfrm>
            <a:off x="2195098" y="5618764"/>
            <a:ext cx="7237562" cy="1477328"/>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 </a:t>
            </a:r>
            <a:r>
              <a:rPr lang="de-DE" b="1" dirty="0">
                <a:latin typeface="Arial" panose="020B0604020202020204" pitchFamily="34" charset="0"/>
                <a:cs typeface="Arial" panose="020B0604020202020204" pitchFamily="34" charset="0"/>
              </a:rPr>
              <a:t>Energiebilanz</a:t>
            </a:r>
            <a:r>
              <a:rPr lang="de-DE" dirty="0">
                <a:latin typeface="Arial" panose="020B0604020202020204" pitchFamily="34" charset="0"/>
                <a:cs typeface="Arial" panose="020B0604020202020204" pitchFamily="34" charset="0"/>
              </a:rPr>
              <a:t> der </a:t>
            </a:r>
            <a:r>
              <a:rPr lang="de-DE" b="1" dirty="0">
                <a:latin typeface="Arial" panose="020B0604020202020204" pitchFamily="34" charset="0"/>
                <a:cs typeface="Arial" panose="020B0604020202020204" pitchFamily="34" charset="0"/>
              </a:rPr>
              <a:t>Zellatmung</a:t>
            </a:r>
            <a:r>
              <a:rPr lang="de-DE" dirty="0">
                <a:latin typeface="Arial" panose="020B0604020202020204" pitchFamily="34" charset="0"/>
                <a:cs typeface="Arial" panose="020B0604020202020204" pitchFamily="34" charset="0"/>
              </a:rPr>
              <a:t> liegt bei maximaler Ausnutzung der Energie bei 38 </a:t>
            </a:r>
            <a:r>
              <a:rPr lang="de-DE" b="1" dirty="0">
                <a:latin typeface="Arial" panose="020B0604020202020204" pitchFamily="34" charset="0"/>
                <a:cs typeface="Arial" panose="020B0604020202020204" pitchFamily="34" charset="0"/>
              </a:rPr>
              <a:t>ATP</a:t>
            </a:r>
            <a:r>
              <a:rPr lang="de-DE" dirty="0">
                <a:latin typeface="Arial" panose="020B0604020202020204" pitchFamily="34" charset="0"/>
                <a:cs typeface="Arial" panose="020B0604020202020204" pitchFamily="34" charset="0"/>
              </a:rPr>
              <a:t> pro Glucosemolekül – jeweils 2 </a:t>
            </a:r>
            <a:r>
              <a:rPr lang="de-DE" b="1" dirty="0">
                <a:latin typeface="Arial" panose="020B0604020202020204" pitchFamily="34" charset="0"/>
                <a:cs typeface="Arial" panose="020B0604020202020204" pitchFamily="34" charset="0"/>
              </a:rPr>
              <a:t>ATP</a:t>
            </a:r>
            <a:r>
              <a:rPr lang="de-DE" dirty="0">
                <a:latin typeface="Arial" panose="020B0604020202020204" pitchFamily="34" charset="0"/>
                <a:cs typeface="Arial" panose="020B0604020202020204" pitchFamily="34" charset="0"/>
              </a:rPr>
              <a:t> aus der Glykolyse und dem aus Citratzyklus und 34 </a:t>
            </a:r>
            <a:r>
              <a:rPr lang="de-DE" b="1" dirty="0">
                <a:latin typeface="Arial" panose="020B0604020202020204" pitchFamily="34" charset="0"/>
                <a:cs typeface="Arial" panose="020B0604020202020204" pitchFamily="34" charset="0"/>
              </a:rPr>
              <a:t>ATP</a:t>
            </a:r>
            <a:r>
              <a:rPr lang="de-DE" dirty="0">
                <a:latin typeface="Arial" panose="020B0604020202020204" pitchFamily="34" charset="0"/>
                <a:cs typeface="Arial" panose="020B0604020202020204" pitchFamily="34" charset="0"/>
              </a:rPr>
              <a:t> aus der Atmungskette.</a:t>
            </a:r>
            <a:endParaRPr lang="de-AT"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1401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B3BE83D4-7763-446B-8528-FEDB968FD4A7}"/>
              </a:ext>
            </a:extLst>
          </p:cNvPr>
          <p:cNvGraphicFramePr/>
          <p:nvPr>
            <p:extLst>
              <p:ext uri="{D42A27DB-BD31-4B8C-83A1-F6EECF244321}">
                <p14:modId xmlns:p14="http://schemas.microsoft.com/office/powerpoint/2010/main" val="2223515381"/>
              </p:ext>
            </p:extLst>
          </p:nvPr>
        </p:nvGraphicFramePr>
        <p:xfrm>
          <a:off x="2032000" y="-16329"/>
          <a:ext cx="8037286" cy="521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fik 3">
            <a:extLst>
              <a:ext uri="{FF2B5EF4-FFF2-40B4-BE49-F238E27FC236}">
                <a16:creationId xmlns:a16="http://schemas.microsoft.com/office/drawing/2014/main" id="{9B86FC75-86BA-4C97-9A44-D52488EC1F1C}"/>
              </a:ext>
            </a:extLst>
          </p:cNvPr>
          <p:cNvPicPr/>
          <p:nvPr/>
        </p:nvPicPr>
        <p:blipFill>
          <a:blip r:embed="rId7"/>
          <a:stretch>
            <a:fillRect/>
          </a:stretch>
        </p:blipFill>
        <p:spPr>
          <a:xfrm>
            <a:off x="2122714" y="2968671"/>
            <a:ext cx="7694386" cy="3736927"/>
          </a:xfrm>
          <a:prstGeom prst="rect">
            <a:avLst/>
          </a:prstGeom>
        </p:spPr>
      </p:pic>
      <p:sp>
        <p:nvSpPr>
          <p:cNvPr id="5" name="Textfeld 4">
            <a:extLst>
              <a:ext uri="{FF2B5EF4-FFF2-40B4-BE49-F238E27FC236}">
                <a16:creationId xmlns:a16="http://schemas.microsoft.com/office/drawing/2014/main" id="{99E212AE-65C4-4E5B-BE67-E1A4457D3357}"/>
              </a:ext>
            </a:extLst>
          </p:cNvPr>
          <p:cNvSpPr txBox="1"/>
          <p:nvPr/>
        </p:nvSpPr>
        <p:spPr>
          <a:xfrm>
            <a:off x="10319657" y="1393371"/>
            <a:ext cx="1632857" cy="1477328"/>
          </a:xfrm>
          <a:prstGeom prst="rect">
            <a:avLst/>
          </a:prstGeom>
          <a:noFill/>
        </p:spPr>
        <p:txBody>
          <a:bodyPr wrap="square" rtlCol="0">
            <a:spAutoFit/>
          </a:bodyPr>
          <a:lstStyle/>
          <a:p>
            <a:pPr algn="ctr"/>
            <a:r>
              <a:rPr lang="de-DE" dirty="0"/>
              <a:t>MAOA an äußerer Mitochondrienmembran</a:t>
            </a:r>
            <a:endParaRPr lang="de-AT" dirty="0"/>
          </a:p>
          <a:p>
            <a:endParaRPr lang="de-AT" dirty="0"/>
          </a:p>
        </p:txBody>
      </p:sp>
      <p:sp>
        <p:nvSpPr>
          <p:cNvPr id="6" name="Textfeld 5">
            <a:extLst>
              <a:ext uri="{FF2B5EF4-FFF2-40B4-BE49-F238E27FC236}">
                <a16:creationId xmlns:a16="http://schemas.microsoft.com/office/drawing/2014/main" id="{97BCADE2-ABE3-4C9D-95B2-8F3687568CBC}"/>
              </a:ext>
            </a:extLst>
          </p:cNvPr>
          <p:cNvSpPr txBox="1"/>
          <p:nvPr/>
        </p:nvSpPr>
        <p:spPr>
          <a:xfrm>
            <a:off x="241301" y="1491343"/>
            <a:ext cx="1665514" cy="1477328"/>
          </a:xfrm>
          <a:prstGeom prst="rect">
            <a:avLst/>
          </a:prstGeom>
          <a:noFill/>
        </p:spPr>
        <p:txBody>
          <a:bodyPr wrap="square" rtlCol="0">
            <a:spAutoFit/>
          </a:bodyPr>
          <a:lstStyle/>
          <a:p>
            <a:pPr algn="ctr"/>
            <a:r>
              <a:rPr lang="de-DE" dirty="0"/>
              <a:t>MAOB an innerer Mitochondrienmembran</a:t>
            </a:r>
            <a:endParaRPr lang="de-AT" dirty="0"/>
          </a:p>
          <a:p>
            <a:endParaRPr lang="de-AT" dirty="0"/>
          </a:p>
        </p:txBody>
      </p:sp>
      <p:cxnSp>
        <p:nvCxnSpPr>
          <p:cNvPr id="8" name="Gerader Verbinder 7">
            <a:extLst>
              <a:ext uri="{FF2B5EF4-FFF2-40B4-BE49-F238E27FC236}">
                <a16:creationId xmlns:a16="http://schemas.microsoft.com/office/drawing/2014/main" id="{A93631D6-7A2C-42E9-AF90-8C6A596FBE89}"/>
              </a:ext>
            </a:extLst>
          </p:cNvPr>
          <p:cNvCxnSpPr/>
          <p:nvPr/>
        </p:nvCxnSpPr>
        <p:spPr>
          <a:xfrm>
            <a:off x="0" y="2968671"/>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627B0BBF-3AF0-4D8F-A1D4-E556E9CA54EB}"/>
              </a:ext>
            </a:extLst>
          </p:cNvPr>
          <p:cNvCxnSpPr/>
          <p:nvPr/>
        </p:nvCxnSpPr>
        <p:spPr>
          <a:xfrm>
            <a:off x="9971314" y="2601686"/>
            <a:ext cx="0" cy="36698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7063ACC-3BDE-4CEF-AEE4-506EDB7F4716}"/>
              </a:ext>
            </a:extLst>
          </p:cNvPr>
          <p:cNvSpPr txBox="1"/>
          <p:nvPr/>
        </p:nvSpPr>
        <p:spPr>
          <a:xfrm>
            <a:off x="4739151" y="0"/>
            <a:ext cx="2615375" cy="2862322"/>
          </a:xfrm>
          <a:prstGeom prst="rect">
            <a:avLst/>
          </a:prstGeom>
          <a:noFill/>
        </p:spPr>
        <p:txBody>
          <a:bodyPr wrap="square" rtlCol="0">
            <a:spAutoFit/>
          </a:bodyPr>
          <a:lstStyle/>
          <a:p>
            <a:endParaRPr lang="de-DE" sz="2400" b="1" dirty="0">
              <a:solidFill>
                <a:schemeClr val="bg1"/>
              </a:solidFill>
            </a:endParaRPr>
          </a:p>
          <a:p>
            <a:pPr algn="ctr"/>
            <a:r>
              <a:rPr lang="de-DE" sz="2400" b="1" dirty="0">
                <a:solidFill>
                  <a:schemeClr val="bg1"/>
                </a:solidFill>
              </a:rPr>
              <a:t>Im menschlichen Gehirn sind etwa 75% der MAO vom B-Subtyp (Saura Marti et al., 1990).</a:t>
            </a:r>
            <a:endParaRPr lang="de-AT" sz="2400" b="1" dirty="0">
              <a:solidFill>
                <a:schemeClr val="bg1"/>
              </a:solidFill>
            </a:endParaRPr>
          </a:p>
          <a:p>
            <a:endParaRPr lang="de-AT" dirty="0"/>
          </a:p>
          <a:p>
            <a:endParaRPr lang="de-AT" dirty="0">
              <a:solidFill>
                <a:schemeClr val="bg1"/>
              </a:solidFill>
            </a:endParaRPr>
          </a:p>
        </p:txBody>
      </p:sp>
    </p:spTree>
    <p:extLst>
      <p:ext uri="{BB962C8B-B14F-4D97-AF65-F5344CB8AC3E}">
        <p14:creationId xmlns:p14="http://schemas.microsoft.com/office/powerpoint/2010/main" val="307214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8D382E2-D592-4044-A434-1379CDCE47E1}"/>
              </a:ext>
            </a:extLst>
          </p:cNvPr>
          <p:cNvSpPr txBox="1"/>
          <p:nvPr/>
        </p:nvSpPr>
        <p:spPr>
          <a:xfrm>
            <a:off x="108155" y="68826"/>
            <a:ext cx="11936361" cy="923330"/>
          </a:xfrm>
          <a:prstGeom prst="rect">
            <a:avLst/>
          </a:prstGeom>
          <a:noFill/>
        </p:spPr>
        <p:txBody>
          <a:bodyPr wrap="square" rtlCol="0">
            <a:spAutoFit/>
          </a:bodyPr>
          <a:lstStyle/>
          <a:p>
            <a:endParaRPr lang="de-DE" dirty="0"/>
          </a:p>
          <a:p>
            <a:endParaRPr lang="de-AT" dirty="0"/>
          </a:p>
          <a:p>
            <a:endParaRPr lang="de-AT" dirty="0"/>
          </a:p>
        </p:txBody>
      </p:sp>
      <p:pic>
        <p:nvPicPr>
          <p:cNvPr id="5" name="Grafik 4">
            <a:extLst>
              <a:ext uri="{FF2B5EF4-FFF2-40B4-BE49-F238E27FC236}">
                <a16:creationId xmlns:a16="http://schemas.microsoft.com/office/drawing/2014/main" id="{BE9EEFC8-0D55-49F7-9C8D-A804E6959E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3536" y="511277"/>
            <a:ext cx="6744928" cy="5535561"/>
          </a:xfrm>
          <a:prstGeom prst="rect">
            <a:avLst/>
          </a:prstGeom>
        </p:spPr>
      </p:pic>
      <p:sp>
        <p:nvSpPr>
          <p:cNvPr id="7" name="Textfeld 6">
            <a:extLst>
              <a:ext uri="{FF2B5EF4-FFF2-40B4-BE49-F238E27FC236}">
                <a16:creationId xmlns:a16="http://schemas.microsoft.com/office/drawing/2014/main" id="{4D1CEAE0-8524-406A-B1A4-5894F24B3028}"/>
              </a:ext>
            </a:extLst>
          </p:cNvPr>
          <p:cNvSpPr txBox="1"/>
          <p:nvPr/>
        </p:nvSpPr>
        <p:spPr>
          <a:xfrm>
            <a:off x="3028335" y="5992267"/>
            <a:ext cx="6096000" cy="708912"/>
          </a:xfrm>
          <a:prstGeom prst="rect">
            <a:avLst/>
          </a:prstGeom>
          <a:noFill/>
        </p:spPr>
        <p:txBody>
          <a:bodyPr wrap="square">
            <a:spAutoFit/>
          </a:bodyPr>
          <a:lstStyle/>
          <a:p>
            <a:pPr algn="just">
              <a:lnSpc>
                <a:spcPct val="115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Darstellung der Monoaminooxidase B (MaoB) in </a:t>
            </a:r>
            <a:r>
              <a:rPr lang="de-AT" sz="1800" b="1" dirty="0">
                <a:solidFill>
                  <a:srgbClr val="222222"/>
                </a:solidFill>
                <a:effectLst/>
                <a:latin typeface="Calibri" panose="020F0502020204030204" pitchFamily="34" charset="0"/>
                <a:ea typeface="Calibri" panose="020F0502020204030204" pitchFamily="34" charset="0"/>
                <a:cs typeface="Arial" panose="020B0604020202020204" pitchFamily="34" charset="0"/>
              </a:rPr>
              <a:t>2D</a:t>
            </a:r>
            <a:r>
              <a:rPr lang="de-AT" sz="18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a:t>
            </a:r>
            <a:r>
              <a:rPr lang="de-AT" sz="1800" b="1" dirty="0">
                <a:solidFill>
                  <a:srgbClr val="222222"/>
                </a:solidFill>
                <a:effectLst/>
                <a:latin typeface="Calibri" panose="020F0502020204030204" pitchFamily="34" charset="0"/>
                <a:ea typeface="Calibri" panose="020F0502020204030204" pitchFamily="34" charset="0"/>
                <a:cs typeface="Arial" panose="020B0604020202020204" pitchFamily="34" charset="0"/>
              </a:rPr>
              <a:t>Gelelektrophorese</a:t>
            </a:r>
            <a:r>
              <a:rPr lang="de-AT"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96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B99C269-8398-44F5-B291-4E3178AD3C61}"/>
              </a:ext>
            </a:extLst>
          </p:cNvPr>
          <p:cNvSpPr txBox="1"/>
          <p:nvPr/>
        </p:nvSpPr>
        <p:spPr>
          <a:xfrm>
            <a:off x="997788" y="0"/>
            <a:ext cx="10334445" cy="7448193"/>
          </a:xfrm>
          <a:prstGeom prst="rect">
            <a:avLst/>
          </a:prstGeom>
          <a:noFill/>
        </p:spPr>
        <p:txBody>
          <a:bodyPr wrap="square" rtlCol="0">
            <a:spAutoFit/>
          </a:bodyPr>
          <a:lstStyle/>
          <a:p>
            <a:pPr algn="ctr"/>
            <a:r>
              <a:rPr lang="de-AT" sz="2800" b="1" dirty="0">
                <a:solidFill>
                  <a:srgbClr val="FF0000"/>
                </a:solidFill>
                <a:latin typeface="Arial" panose="020B0604020202020204" pitchFamily="34" charset="0"/>
                <a:cs typeface="Arial" panose="020B0604020202020204" pitchFamily="34" charset="0"/>
              </a:rPr>
              <a:t>Der Anstieg der Monoaminoxidase- Expression hat dekonstruktive Kompetenz durch </a:t>
            </a:r>
            <a:r>
              <a:rPr lang="de-DE" sz="2800" b="1" dirty="0">
                <a:solidFill>
                  <a:srgbClr val="FF0000"/>
                </a:solidFill>
                <a:latin typeface="Arial" panose="020B0604020202020204" pitchFamily="34" charset="0"/>
                <a:cs typeface="Arial" panose="020B0604020202020204" pitchFamily="34" charset="0"/>
              </a:rPr>
              <a:t>Reaktive Sauerstoff- und reaktive Stickstoff -Spezies</a:t>
            </a:r>
          </a:p>
          <a:p>
            <a:pPr algn="ctr"/>
            <a:endParaRPr lang="de-AT" sz="2800" b="1" u="sng" dirty="0">
              <a:solidFill>
                <a:srgbClr val="FF0000"/>
              </a:solidFill>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Eine erhöhte MAOB-Aktivität belastet das Mitochondrium selbst und die Zellen mit toxischen Endprodukten aus der oxidativen Desaminierung beim Abbau von Neurotransmitter wie Dopamin, Serotonin, Noradrenalin und Phenylethylamin.</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Eine erhöhte MAOB-Expression findet sich: </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im Alter, hier ist die MAOB auf das 3 bis 4-fache erhöht, bei der</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Alzheimerkrankheit mit spätem Beginn (80% der Demenzen), bei</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toxischem Stress, Burnout und Depressionen, </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bei Rauchern, </a:t>
            </a:r>
            <a:r>
              <a:rPr lang="de-AT" dirty="0"/>
              <a:t>24 Prozent der Österreicher rauchen täglich (Stand: 2015)</a:t>
            </a:r>
            <a:r>
              <a:rPr lang="de-AT"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Alkoholabusus, </a:t>
            </a:r>
            <a:r>
              <a:rPr lang="de-AT" dirty="0"/>
              <a:t>etwa </a:t>
            </a:r>
            <a:r>
              <a:rPr lang="de-AT" b="1" dirty="0"/>
              <a:t>340.000 Menschen</a:t>
            </a:r>
            <a:r>
              <a:rPr lang="de-AT" dirty="0"/>
              <a:t> gelten als </a:t>
            </a:r>
            <a:r>
              <a:rPr lang="de-AT" b="1" dirty="0"/>
              <a:t>alkoholkrank</a:t>
            </a:r>
            <a:r>
              <a:rPr lang="de-AT" dirty="0"/>
              <a:t>, knapp </a:t>
            </a:r>
            <a:r>
              <a:rPr lang="de-AT" b="1" dirty="0"/>
              <a:t>735.000</a:t>
            </a:r>
            <a:r>
              <a:rPr lang="de-AT" dirty="0"/>
              <a:t> Österreicher konsumieren Alkohol regelmäßig in einem </a:t>
            </a:r>
            <a:r>
              <a:rPr lang="de-AT" b="1" dirty="0"/>
              <a:t>gesundheitsschädlichen Ausmaß</a:t>
            </a:r>
            <a:r>
              <a:rPr lang="de-AT" dirty="0"/>
              <a:t>.</a:t>
            </a:r>
            <a:endParaRPr lang="de-AT"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PPI-Langzeiteinnahme und einer </a:t>
            </a:r>
          </a:p>
          <a:p>
            <a:pPr marL="342900" indent="-342900">
              <a:buFont typeface="Wingdings" panose="05000000000000000000" pitchFamily="2" charset="2"/>
              <a:buChar char="ü"/>
            </a:pPr>
            <a:r>
              <a:rPr lang="de-AT" sz="2400" dirty="0">
                <a:latin typeface="Arial" panose="020B0604020202020204" pitchFamily="34" charset="0"/>
                <a:cs typeface="Arial" panose="020B0604020202020204" pitchFamily="34" charset="0"/>
              </a:rPr>
              <a:t>Langzeitcortisontherapie.</a:t>
            </a:r>
          </a:p>
          <a:p>
            <a:endParaRPr lang="de-AT" dirty="0"/>
          </a:p>
        </p:txBody>
      </p:sp>
    </p:spTree>
    <p:extLst>
      <p:ext uri="{BB962C8B-B14F-4D97-AF65-F5344CB8AC3E}">
        <p14:creationId xmlns:p14="http://schemas.microsoft.com/office/powerpoint/2010/main" val="349681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2A3995B-8A4C-45DD-8AC5-B90122A3E6CB}"/>
              </a:ext>
            </a:extLst>
          </p:cNvPr>
          <p:cNvSpPr txBox="1"/>
          <p:nvPr/>
        </p:nvSpPr>
        <p:spPr>
          <a:xfrm>
            <a:off x="544669" y="0"/>
            <a:ext cx="10946921" cy="7263527"/>
          </a:xfrm>
          <a:prstGeom prst="rect">
            <a:avLst/>
          </a:prstGeom>
          <a:noFill/>
        </p:spPr>
        <p:txBody>
          <a:bodyPr wrap="square" rtlCol="0">
            <a:spAutoFit/>
          </a:bodyPr>
          <a:lstStyle/>
          <a:p>
            <a:pPr algn="ctr"/>
            <a:r>
              <a:rPr lang="de-DE" sz="2800" b="1" dirty="0">
                <a:solidFill>
                  <a:srgbClr val="FF0000"/>
                </a:solidFill>
                <a:latin typeface="Arial" panose="020B0604020202020204" pitchFamily="34" charset="0"/>
                <a:cs typeface="Arial" panose="020B0604020202020204" pitchFamily="34" charset="0"/>
              </a:rPr>
              <a:t>Reaktive Sauerstoff- und reaktive Stickstoff -Spezies</a:t>
            </a:r>
          </a:p>
          <a:p>
            <a:pPr algn="just"/>
            <a:endParaRPr lang="de-DE" sz="2800" dirty="0">
              <a:latin typeface="Arial" panose="020B0604020202020204" pitchFamily="34" charset="0"/>
              <a:cs typeface="Arial" panose="020B0604020202020204" pitchFamily="34" charset="0"/>
            </a:endParaRPr>
          </a:p>
          <a:p>
            <a:pPr algn="just"/>
            <a:r>
              <a:rPr lang="de-DE" sz="2800" dirty="0">
                <a:latin typeface="Arial" panose="020B0604020202020204" pitchFamily="34" charset="0"/>
                <a:cs typeface="Arial" panose="020B0604020202020204" pitchFamily="34" charset="0"/>
              </a:rPr>
              <a:t>Meist handelt es sich dabei um </a:t>
            </a:r>
            <a:r>
              <a:rPr lang="de-DE" sz="2800" dirty="0">
                <a:solidFill>
                  <a:srgbClr val="FF0000"/>
                </a:solidFill>
                <a:latin typeface="Arial" panose="020B0604020202020204" pitchFamily="34" charset="0"/>
                <a:cs typeface="Arial" panose="020B0604020202020204" pitchFamily="34" charset="0"/>
              </a:rPr>
              <a:t>freie Radikale</a:t>
            </a:r>
            <a:r>
              <a:rPr lang="de-DE" sz="2800" dirty="0">
                <a:latin typeface="Arial" panose="020B0604020202020204" pitchFamily="34" charset="0"/>
                <a:cs typeface="Arial" panose="020B0604020202020204" pitchFamily="34" charset="0"/>
              </a:rPr>
              <a:t>, also Atome oder Moleküle, die ein oder mehrere ungepaarte Elektronen besitzen und deswegen danach streben, mit anderen chemischen Verbindungen zu reagieren und Elektronen aufzunehmen, wodurch sie reduziert und letztere oxidiert werden. </a:t>
            </a:r>
          </a:p>
          <a:p>
            <a:pPr algn="just"/>
            <a:r>
              <a:rPr lang="de-DE" sz="2800" dirty="0">
                <a:latin typeface="Arial" panose="020B0604020202020204" pitchFamily="34" charset="0"/>
                <a:cs typeface="Arial" panose="020B0604020202020204" pitchFamily="34" charset="0"/>
              </a:rPr>
              <a:t>Und es gibt </a:t>
            </a:r>
            <a:r>
              <a:rPr lang="de-DE" sz="2800" dirty="0">
                <a:solidFill>
                  <a:srgbClr val="FF0000"/>
                </a:solidFill>
                <a:latin typeface="Arial" panose="020B0604020202020204" pitchFamily="34" charset="0"/>
                <a:cs typeface="Arial" panose="020B0604020202020204" pitchFamily="34" charset="0"/>
              </a:rPr>
              <a:t>stabile Elektronenkonfigurationen die ebenfalls oxidierende Eigenschaften </a:t>
            </a:r>
            <a:r>
              <a:rPr lang="de-DE" sz="2800" dirty="0">
                <a:latin typeface="Arial" panose="020B0604020202020204" pitchFamily="34" charset="0"/>
                <a:cs typeface="Arial" panose="020B0604020202020204" pitchFamily="34" charset="0"/>
              </a:rPr>
              <a:t>haben und genauso zu den reaktiven Verbindungen gezählt </a:t>
            </a:r>
            <a:r>
              <a:rPr lang="de-AT" sz="2800" dirty="0">
                <a:latin typeface="Arial" panose="020B0604020202020204" pitchFamily="34" charset="0"/>
                <a:cs typeface="Arial" panose="020B0604020202020204" pitchFamily="34" charset="0"/>
              </a:rPr>
              <a:t>werden</a:t>
            </a:r>
            <a:r>
              <a:rPr lang="de-DE" sz="2800" dirty="0">
                <a:latin typeface="Arial" panose="020B0604020202020204" pitchFamily="34" charset="0"/>
                <a:cs typeface="Arial" panose="020B0604020202020204" pitchFamily="34" charset="0"/>
              </a:rPr>
              <a:t>. </a:t>
            </a:r>
          </a:p>
          <a:p>
            <a:pPr algn="just"/>
            <a:endParaRPr lang="de-AT" sz="2800" dirty="0">
              <a:latin typeface="Arial" panose="020B0604020202020204" pitchFamily="34" charset="0"/>
              <a:cs typeface="Arial" panose="020B0604020202020204" pitchFamily="34" charset="0"/>
            </a:endParaRPr>
          </a:p>
          <a:p>
            <a:pPr algn="just"/>
            <a:r>
              <a:rPr lang="de-DE" sz="2800" u="sng" dirty="0">
                <a:latin typeface="Arial" panose="020B0604020202020204" pitchFamily="34" charset="0"/>
                <a:cs typeface="Arial" panose="020B0604020202020204" pitchFamily="34" charset="0"/>
              </a:rPr>
              <a:t>All diesen ROS und RNS ist gemeinsam, dass sie durch Oxidationsprozesse an zellulären Makromolekülen wie DNA, RNA, Lipiden, Proteinen oder Nukleinsäuren Zellschäden hervorrufen können und dadurch die Integrität und Funktionalität der Zelle gefährden. </a:t>
            </a:r>
            <a:endParaRPr lang="de-AT" sz="2800" u="sng" dirty="0">
              <a:latin typeface="Arial" panose="020B0604020202020204" pitchFamily="34" charset="0"/>
              <a:cs typeface="Arial" panose="020B0604020202020204" pitchFamily="34" charset="0"/>
            </a:endParaRPr>
          </a:p>
          <a:p>
            <a:pPr algn="just"/>
            <a:endParaRPr lang="de-AT" dirty="0"/>
          </a:p>
        </p:txBody>
      </p:sp>
    </p:spTree>
    <p:extLst>
      <p:ext uri="{BB962C8B-B14F-4D97-AF65-F5344CB8AC3E}">
        <p14:creationId xmlns:p14="http://schemas.microsoft.com/office/powerpoint/2010/main" val="173891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E82709-9788-4020-BEB9-7AFD0A738203}"/>
              </a:ext>
            </a:extLst>
          </p:cNvPr>
          <p:cNvSpPr txBox="1"/>
          <p:nvPr/>
        </p:nvSpPr>
        <p:spPr>
          <a:xfrm>
            <a:off x="0" y="2277"/>
            <a:ext cx="12061371" cy="6855723"/>
          </a:xfrm>
          <a:prstGeom prst="rect">
            <a:avLst/>
          </a:prstGeom>
          <a:noFill/>
        </p:spPr>
        <p:txBody>
          <a:bodyPr wrap="square">
            <a:spAutoFit/>
          </a:bodyPr>
          <a:lstStyle/>
          <a:p>
            <a:pPr algn="just">
              <a:lnSpc>
                <a:spcPct val="150000"/>
              </a:lnSpc>
              <a:spcBef>
                <a:spcPts val="500"/>
              </a:spcBef>
              <a:spcAft>
                <a:spcPts val="750"/>
              </a:spcAft>
            </a:pPr>
            <a:r>
              <a:rPr lang="de-AT" kern="150" dirty="0">
                <a:effectLst/>
                <a:latin typeface="Arial" panose="020B0604020202020204" pitchFamily="34" charset="0"/>
                <a:ea typeface="Times New Roman" panose="02020603050405020304" pitchFamily="18" charset="0"/>
                <a:cs typeface="Arial" panose="020B0604020202020204" pitchFamily="34" charset="0"/>
              </a:rPr>
              <a:t>Diese </a:t>
            </a:r>
            <a:r>
              <a:rPr lang="de-AT"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toxischen Abbauprodukte </a:t>
            </a:r>
            <a:r>
              <a:rPr lang="de-AT" kern="150" dirty="0">
                <a:effectLst/>
                <a:latin typeface="Arial" panose="020B0604020202020204" pitchFamily="34" charset="0"/>
                <a:ea typeface="Times New Roman" panose="02020603050405020304" pitchFamily="18" charset="0"/>
                <a:cs typeface="Arial" panose="020B0604020202020204" pitchFamily="34" charset="0"/>
              </a:rPr>
              <a:t>sind als </a:t>
            </a:r>
            <a:r>
              <a:rPr lang="de-AT" sz="2000"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Oxidativer Zell- Stress</a:t>
            </a:r>
            <a:r>
              <a:rPr lang="de-AT" sz="2000"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als </a:t>
            </a:r>
            <a:r>
              <a:rPr lang="de-AT" sz="2000"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reaktive Stickstoffspezies</a:t>
            </a:r>
            <a:r>
              <a:rPr lang="de-AT" sz="2000"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AT" sz="2000" b="1" kern="15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Peroxynitrit</a:t>
            </a:r>
            <a:r>
              <a:rPr lang="de-AT" sz="2000"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ONOO</a:t>
            </a:r>
            <a:r>
              <a:rPr lang="de-AT" sz="2000" b="1" kern="150"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de-AT" sz="2000" kern="150"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de-AT" sz="2000"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und als </a:t>
            </a:r>
            <a:r>
              <a:rPr lang="de-AT" sz="2000"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reaktive Sauerstoffspezies</a:t>
            </a:r>
            <a:r>
              <a:rPr lang="de-AT" sz="2000"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Hyperoxid Anion (O</a:t>
            </a:r>
            <a:r>
              <a:rPr lang="de-AT" b="1" kern="150" baseline="-25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de-AT" b="1" kern="150"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Hydroxyl-Radikal (HO·)</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Peroxylradikal</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(ROO·)</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Alkoxylradikal</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(RO·)</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Wasserstoffperoxid (H</a:t>
            </a:r>
            <a:r>
              <a:rPr lang="de-AT" b="1" kern="150" baseline="-25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a:t>
            </a:r>
            <a:r>
              <a:rPr lang="de-AT" b="1" kern="150" baseline="-25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Hydroperoxid (ROOH)</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Ozon (O</a:t>
            </a:r>
            <a:r>
              <a:rPr lang="de-AT" b="1" kern="150" baseline="-25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Hypochlorit-Anion (</a:t>
            </a:r>
            <a:r>
              <a:rPr lang="de-AT" b="1" kern="15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OCl</a:t>
            </a:r>
            <a:r>
              <a:rPr lang="de-AT" b="1" kern="150"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gn="ctr">
              <a:lnSpc>
                <a:spcPct val="150000"/>
              </a:lnSpc>
              <a:spcBef>
                <a:spcPts val="500"/>
              </a:spcBef>
              <a:spcAft>
                <a:spcPts val="450"/>
              </a:spcAft>
              <a:buSzPts val="1000"/>
              <a:buFont typeface="Wingdings" panose="05000000000000000000" pitchFamily="2" charset="2"/>
              <a:buChar char=""/>
            </a:pP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Singulett-Sauerstoff (</a:t>
            </a:r>
            <a:r>
              <a:rPr lang="de-AT" b="1" kern="150" baseline="30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de-AT" b="1" kern="15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O2)</a:t>
            </a:r>
            <a:endParaRPr lang="de-AT" b="1" kern="150" dirty="0">
              <a:solidFill>
                <a:srgbClr val="0070C0"/>
              </a:solidFill>
              <a:effectLst/>
              <a:latin typeface="Arial" panose="020B0604020202020204" pitchFamily="34" charset="0"/>
              <a:ea typeface="SimSun" panose="02010600030101010101" pitchFamily="2" charset="-122"/>
              <a:cs typeface="Arial" panose="020B0604020202020204" pitchFamily="34" charset="0"/>
            </a:endParaRPr>
          </a:p>
          <a:p>
            <a:pPr algn="just">
              <a:lnSpc>
                <a:spcPct val="150000"/>
              </a:lnSpc>
              <a:spcBef>
                <a:spcPts val="500"/>
              </a:spcBef>
              <a:spcAft>
                <a:spcPts val="800"/>
              </a:spcAft>
            </a:pPr>
            <a:r>
              <a:rPr lang="de-AT" kern="150" dirty="0">
                <a:effectLst/>
                <a:latin typeface="Arial" panose="020B0604020202020204" pitchFamily="34" charset="0"/>
                <a:ea typeface="SimSun" panose="02010600030101010101" pitchFamily="2" charset="-122"/>
                <a:cs typeface="Arial" panose="020B0604020202020204" pitchFamily="34" charset="0"/>
              </a:rPr>
              <a:t>bekannt, die ein Nebenprodukt der Zellatmung sind, aber hauptsächlich durch Monoaminooxidasen, wie MAOB und MAOA, beim Abbau von </a:t>
            </a:r>
            <a:r>
              <a:rPr lang="de-AT" kern="150" dirty="0" err="1">
                <a:effectLst/>
                <a:latin typeface="Arial" panose="020B0604020202020204" pitchFamily="34" charset="0"/>
                <a:ea typeface="SimSun" panose="02010600030101010101" pitchFamily="2" charset="-122"/>
                <a:cs typeface="Arial" panose="020B0604020202020204" pitchFamily="34" charset="0"/>
              </a:rPr>
              <a:t>monaminergen</a:t>
            </a:r>
            <a:r>
              <a:rPr lang="de-AT" kern="150" dirty="0">
                <a:effectLst/>
                <a:latin typeface="Arial" panose="020B0604020202020204" pitchFamily="34" charset="0"/>
                <a:ea typeface="SimSun" panose="02010600030101010101" pitchFamily="2" charset="-122"/>
                <a:cs typeface="Arial" panose="020B0604020202020204" pitchFamily="34" charset="0"/>
              </a:rPr>
              <a:t> Botenstoffen (Neurotransmitter), wie Dopamin</a:t>
            </a:r>
            <a:r>
              <a:rPr lang="de-AT" kern="150" dirty="0">
                <a:latin typeface="Arial" panose="020B0604020202020204" pitchFamily="34" charset="0"/>
                <a:ea typeface="SimSun" panose="02010600030101010101" pitchFamily="2" charset="-122"/>
                <a:cs typeface="Arial" panose="020B0604020202020204" pitchFamily="34" charset="0"/>
              </a:rPr>
              <a:t> und</a:t>
            </a:r>
            <a:r>
              <a:rPr lang="de-AT" kern="150" dirty="0">
                <a:effectLst/>
                <a:latin typeface="Arial" panose="020B0604020202020204" pitchFamily="34" charset="0"/>
                <a:ea typeface="SimSun" panose="02010600030101010101" pitchFamily="2" charset="-122"/>
                <a:cs typeface="Arial" panose="020B0604020202020204" pitchFamily="34" charset="0"/>
              </a:rPr>
              <a:t> Serotonin entstehen.</a:t>
            </a:r>
          </a:p>
        </p:txBody>
      </p:sp>
    </p:spTree>
    <p:extLst>
      <p:ext uri="{BB962C8B-B14F-4D97-AF65-F5344CB8AC3E}">
        <p14:creationId xmlns:p14="http://schemas.microsoft.com/office/powerpoint/2010/main" val="71800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B701DD5-26CF-4B70-880B-CC0471D0BE78}"/>
              </a:ext>
            </a:extLst>
          </p:cNvPr>
          <p:cNvPicPr/>
          <p:nvPr/>
        </p:nvPicPr>
        <p:blipFill>
          <a:blip r:embed="rId2"/>
          <a:stretch>
            <a:fillRect/>
          </a:stretch>
        </p:blipFill>
        <p:spPr>
          <a:xfrm>
            <a:off x="2283927" y="2182667"/>
            <a:ext cx="7486494" cy="4298027"/>
          </a:xfrm>
          <a:prstGeom prst="rect">
            <a:avLst/>
          </a:prstGeom>
        </p:spPr>
      </p:pic>
      <p:sp>
        <p:nvSpPr>
          <p:cNvPr id="4" name="Textfeld 3">
            <a:extLst>
              <a:ext uri="{FF2B5EF4-FFF2-40B4-BE49-F238E27FC236}">
                <a16:creationId xmlns:a16="http://schemas.microsoft.com/office/drawing/2014/main" id="{2F1E5377-A35B-435C-A592-21598C5E675B}"/>
              </a:ext>
            </a:extLst>
          </p:cNvPr>
          <p:cNvSpPr txBox="1"/>
          <p:nvPr/>
        </p:nvSpPr>
        <p:spPr>
          <a:xfrm>
            <a:off x="1504335" y="334297"/>
            <a:ext cx="8819536" cy="1107996"/>
          </a:xfrm>
          <a:prstGeom prst="rect">
            <a:avLst/>
          </a:prstGeom>
          <a:noFill/>
        </p:spPr>
        <p:txBody>
          <a:bodyPr wrap="square" rtlCol="0">
            <a:spAutoFit/>
          </a:bodyPr>
          <a:lstStyle/>
          <a:p>
            <a:pPr algn="ctr"/>
            <a:r>
              <a:rPr lang="de-DE" sz="2400" b="1" dirty="0">
                <a:solidFill>
                  <a:srgbClr val="FF0000"/>
                </a:solidFill>
                <a:latin typeface="Arial" panose="020B0604020202020204" pitchFamily="34" charset="0"/>
                <a:cs typeface="Arial" panose="020B0604020202020204" pitchFamily="34" charset="0"/>
              </a:rPr>
              <a:t>Oxidative Desaminierung </a:t>
            </a:r>
            <a:r>
              <a:rPr lang="de-DE" sz="2400" b="1" dirty="0">
                <a:latin typeface="Arial" panose="020B0604020202020204" pitchFamily="34" charset="0"/>
                <a:cs typeface="Arial" panose="020B0604020202020204" pitchFamily="34" charset="0"/>
              </a:rPr>
              <a:t>von Monoaminen, </a:t>
            </a:r>
          </a:p>
          <a:p>
            <a:pPr algn="ctr"/>
            <a:r>
              <a:rPr lang="de-DE" sz="2400" b="1" dirty="0">
                <a:latin typeface="Arial" panose="020B0604020202020204" pitchFamily="34" charset="0"/>
                <a:cs typeface="Arial" panose="020B0604020202020204" pitchFamily="34" charset="0"/>
              </a:rPr>
              <a:t>katalysiert durch </a:t>
            </a:r>
            <a:r>
              <a:rPr lang="de-DE" sz="2400" b="1" dirty="0" err="1">
                <a:latin typeface="Arial" panose="020B0604020202020204" pitchFamily="34" charset="0"/>
                <a:cs typeface="Arial" panose="020B0604020202020204" pitchFamily="34" charset="0"/>
              </a:rPr>
              <a:t>Monoaminoxidasen</a:t>
            </a:r>
            <a:r>
              <a:rPr lang="de-DE" sz="2400" b="1" dirty="0">
                <a:latin typeface="Arial" panose="020B0604020202020204" pitchFamily="34" charset="0"/>
                <a:cs typeface="Arial" panose="020B0604020202020204" pitchFamily="34" charset="0"/>
              </a:rPr>
              <a:t> (MAO A und MAO</a:t>
            </a:r>
            <a:r>
              <a:rPr lang="de-DE" sz="2000" b="1" dirty="0">
                <a:latin typeface="Arial" panose="020B0604020202020204" pitchFamily="34" charset="0"/>
                <a:cs typeface="Arial" panose="020B0604020202020204" pitchFamily="34" charset="0"/>
              </a:rPr>
              <a:t> </a:t>
            </a:r>
            <a:r>
              <a:rPr lang="de-DE" sz="2400" b="1" dirty="0">
                <a:latin typeface="Arial" panose="020B0604020202020204" pitchFamily="34" charset="0"/>
                <a:cs typeface="Arial" panose="020B0604020202020204" pitchFamily="34" charset="0"/>
              </a:rPr>
              <a:t>B)</a:t>
            </a:r>
            <a:r>
              <a:rPr lang="de-DE" sz="2000" b="1" dirty="0">
                <a:latin typeface="Arial" panose="020B0604020202020204" pitchFamily="34" charset="0"/>
                <a:cs typeface="Arial" panose="020B0604020202020204" pitchFamily="34" charset="0"/>
              </a:rPr>
              <a:t> </a:t>
            </a:r>
            <a:endParaRPr lang="de-AT" sz="2000" b="1"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40822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01F3FA0-F488-4A22-A6A0-358841672502}"/>
              </a:ext>
            </a:extLst>
          </p:cNvPr>
          <p:cNvPicPr>
            <a:picLocks noChangeAspect="1"/>
          </p:cNvPicPr>
          <p:nvPr/>
        </p:nvPicPr>
        <p:blipFill>
          <a:blip r:embed="rId2"/>
          <a:stretch>
            <a:fillRect/>
          </a:stretch>
        </p:blipFill>
        <p:spPr>
          <a:xfrm>
            <a:off x="109537" y="1487973"/>
            <a:ext cx="11972925" cy="4229100"/>
          </a:xfrm>
          <a:prstGeom prst="rect">
            <a:avLst/>
          </a:prstGeom>
        </p:spPr>
      </p:pic>
      <p:sp>
        <p:nvSpPr>
          <p:cNvPr id="3" name="Textfeld 2">
            <a:extLst>
              <a:ext uri="{FF2B5EF4-FFF2-40B4-BE49-F238E27FC236}">
                <a16:creationId xmlns:a16="http://schemas.microsoft.com/office/drawing/2014/main" id="{4F3F4027-BA2E-4F02-B9EC-28C26B1C72B8}"/>
              </a:ext>
            </a:extLst>
          </p:cNvPr>
          <p:cNvSpPr txBox="1"/>
          <p:nvPr/>
        </p:nvSpPr>
        <p:spPr>
          <a:xfrm>
            <a:off x="3664298" y="2582615"/>
            <a:ext cx="4863402" cy="2039815"/>
          </a:xfrm>
          <a:prstGeom prst="rect">
            <a:avLst/>
          </a:prstGeom>
          <a:solidFill>
            <a:schemeClr val="bg1"/>
          </a:solidFill>
        </p:spPr>
        <p:txBody>
          <a:bodyPr wrap="square" rtlCol="0">
            <a:spAutoFit/>
          </a:bodyPr>
          <a:lstStyle/>
          <a:p>
            <a:endParaRPr lang="de-AT" dirty="0"/>
          </a:p>
        </p:txBody>
      </p:sp>
    </p:spTree>
    <p:extLst>
      <p:ext uri="{BB962C8B-B14F-4D97-AF65-F5344CB8AC3E}">
        <p14:creationId xmlns:p14="http://schemas.microsoft.com/office/powerpoint/2010/main" val="416597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B2E295F-7A32-4E24-938C-EE237E3D8CF8}"/>
              </a:ext>
            </a:extLst>
          </p:cNvPr>
          <p:cNvSpPr txBox="1"/>
          <p:nvPr/>
        </p:nvSpPr>
        <p:spPr>
          <a:xfrm>
            <a:off x="609952" y="556091"/>
            <a:ext cx="10776857" cy="5266313"/>
          </a:xfrm>
          <a:prstGeom prst="rect">
            <a:avLst/>
          </a:prstGeom>
          <a:noFill/>
        </p:spPr>
        <p:txBody>
          <a:bodyPr wrap="square">
            <a:spAutoFit/>
          </a:bodyPr>
          <a:lstStyle/>
          <a:p>
            <a:pPr algn="just">
              <a:lnSpc>
                <a:spcPct val="150000"/>
              </a:lnSpc>
              <a:spcBef>
                <a:spcPts val="500"/>
              </a:spcBef>
              <a:spcAft>
                <a:spcPts val="0"/>
              </a:spcAft>
            </a:pP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Die bei der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oxidativen Desaminierung</a:t>
            </a:r>
            <a:r>
              <a:rPr lang="de-AT" sz="2400"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entstehenden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Hydroxylradikale</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zerfallen innerhalb von Nanosekunden und können Kettenreaktionen mit Bildung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freier Radikale </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Gang setzen. </a:t>
            </a:r>
          </a:p>
          <a:p>
            <a:pPr algn="just">
              <a:lnSpc>
                <a:spcPct val="150000"/>
              </a:lnSpc>
              <a:spcBef>
                <a:spcPts val="500"/>
              </a:spcBef>
              <a:spcAft>
                <a:spcPts val="0"/>
              </a:spcAft>
            </a:pPr>
            <a:endPar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500"/>
              </a:spcBef>
              <a:spcAft>
                <a:spcPts val="0"/>
              </a:spcAft>
            </a:pP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 führt in Membran- oder Lipoproteinnähe zum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Angriff auf die Fettsäureseitenkette der Phospholipide (</a:t>
            </a:r>
            <a:r>
              <a:rPr lang="de-AT" sz="2400" b="1" kern="15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Lipidperoxidation</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p>
          <a:p>
            <a:pPr algn="just">
              <a:lnSpc>
                <a:spcPct val="150000"/>
              </a:lnSpc>
              <a:spcBef>
                <a:spcPts val="500"/>
              </a:spcBef>
              <a:spcAft>
                <a:spcPts val="0"/>
              </a:spcAft>
            </a:pPr>
            <a:endParaRPr lang="de-AT" sz="2400" kern="1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500"/>
              </a:spcBef>
              <a:spcAft>
                <a:spcPts val="0"/>
              </a:spcAft>
            </a:pP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Hier werden, indem die freien Radikale mit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Lipiden, DNA und Aminosäuren in den Proteinen </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reagieren, </a:t>
            </a:r>
            <a:r>
              <a:rPr lang="de-AT" sz="2400" b="1" kern="1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degenerative Prozesse </a:t>
            </a:r>
            <a:r>
              <a:rPr lang="de-AT" sz="2400" kern="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ausgelöst. </a:t>
            </a:r>
            <a:endParaRPr lang="de-AT" sz="2400" kern="15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5764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34282-8381-4B40-8242-117076D775CA}"/>
              </a:ext>
            </a:extLst>
          </p:cNvPr>
          <p:cNvSpPr>
            <a:spLocks noGrp="1"/>
          </p:cNvSpPr>
          <p:nvPr>
            <p:ph type="ctrTitle"/>
          </p:nvPr>
        </p:nvSpPr>
        <p:spPr/>
        <p:txBody>
          <a:bodyPr/>
          <a:lstStyle/>
          <a:p>
            <a:endParaRPr lang="de-AT"/>
          </a:p>
        </p:txBody>
      </p:sp>
      <p:sp>
        <p:nvSpPr>
          <p:cNvPr id="3" name="Untertitel 2">
            <a:extLst>
              <a:ext uri="{FF2B5EF4-FFF2-40B4-BE49-F238E27FC236}">
                <a16:creationId xmlns:a16="http://schemas.microsoft.com/office/drawing/2014/main" id="{D8D0F1D9-F091-49C8-9798-EC3A652AB1FD}"/>
              </a:ext>
            </a:extLst>
          </p:cNvPr>
          <p:cNvSpPr>
            <a:spLocks noGrp="1"/>
          </p:cNvSpPr>
          <p:nvPr>
            <p:ph type="subTitle" idx="1"/>
          </p:nvPr>
        </p:nvSpPr>
        <p:spPr>
          <a:xfrm>
            <a:off x="1876424" y="3602037"/>
            <a:ext cx="8791575" cy="2642557"/>
          </a:xfrm>
        </p:spPr>
        <p:txBody>
          <a:bodyPr/>
          <a:lstStyle/>
          <a:p>
            <a:r>
              <a:rPr lang="de-AT" dirty="0"/>
              <a:t>M</a:t>
            </a:r>
          </a:p>
        </p:txBody>
      </p:sp>
      <p:pic>
        <p:nvPicPr>
          <p:cNvPr id="4" name="Grafik 3">
            <a:extLst>
              <a:ext uri="{FF2B5EF4-FFF2-40B4-BE49-F238E27FC236}">
                <a16:creationId xmlns:a16="http://schemas.microsoft.com/office/drawing/2014/main" id="{6765FA98-BFC8-4266-8EF7-39B514804B0D}"/>
              </a:ext>
            </a:extLst>
          </p:cNvPr>
          <p:cNvPicPr/>
          <p:nvPr/>
        </p:nvPicPr>
        <p:blipFill>
          <a:blip r:embed="rId2"/>
          <a:stretch>
            <a:fillRect/>
          </a:stretch>
        </p:blipFill>
        <p:spPr>
          <a:xfrm>
            <a:off x="0" y="291217"/>
            <a:ext cx="12192000" cy="4644395"/>
          </a:xfrm>
          <a:prstGeom prst="rect">
            <a:avLst/>
          </a:prstGeom>
        </p:spPr>
      </p:pic>
      <p:sp>
        <p:nvSpPr>
          <p:cNvPr id="5" name="Textfeld 4">
            <a:extLst>
              <a:ext uri="{FF2B5EF4-FFF2-40B4-BE49-F238E27FC236}">
                <a16:creationId xmlns:a16="http://schemas.microsoft.com/office/drawing/2014/main" id="{0102A692-13D0-43C6-8008-41AD1F8F2A46}"/>
              </a:ext>
            </a:extLst>
          </p:cNvPr>
          <p:cNvSpPr txBox="1"/>
          <p:nvPr/>
        </p:nvSpPr>
        <p:spPr>
          <a:xfrm>
            <a:off x="552091" y="5199192"/>
            <a:ext cx="11205714" cy="1015663"/>
          </a:xfrm>
          <a:prstGeom prst="rect">
            <a:avLst/>
          </a:prstGeom>
          <a:noFill/>
        </p:spPr>
        <p:txBody>
          <a:bodyPr wrap="square" rtlCol="0">
            <a:spAutoFit/>
          </a:bodyPr>
          <a:lstStyle/>
          <a:p>
            <a:pPr algn="ctr"/>
            <a:r>
              <a:rPr lang="de-AT" sz="6000" dirty="0"/>
              <a:t>ATP             MAOA + MAOB + ROS</a:t>
            </a:r>
          </a:p>
        </p:txBody>
      </p:sp>
      <p:sp>
        <p:nvSpPr>
          <p:cNvPr id="6" name="Textfeld 5">
            <a:extLst>
              <a:ext uri="{FF2B5EF4-FFF2-40B4-BE49-F238E27FC236}">
                <a16:creationId xmlns:a16="http://schemas.microsoft.com/office/drawing/2014/main" id="{68757C18-E817-4B0D-9073-C5A38FA5D92D}"/>
              </a:ext>
            </a:extLst>
          </p:cNvPr>
          <p:cNvSpPr txBox="1"/>
          <p:nvPr/>
        </p:nvSpPr>
        <p:spPr>
          <a:xfrm>
            <a:off x="552091" y="60385"/>
            <a:ext cx="10843403" cy="461665"/>
          </a:xfrm>
          <a:prstGeom prst="rect">
            <a:avLst/>
          </a:prstGeom>
          <a:noFill/>
        </p:spPr>
        <p:txBody>
          <a:bodyPr wrap="square" rtlCol="0">
            <a:spAutoFit/>
          </a:bodyPr>
          <a:lstStyle/>
          <a:p>
            <a:pPr algn="ctr"/>
            <a:r>
              <a:rPr lang="de-AT" sz="2400" b="1" dirty="0">
                <a:solidFill>
                  <a:srgbClr val="FF0000"/>
                </a:solidFill>
                <a:latin typeface="Arial" panose="020B0604020202020204" pitchFamily="34" charset="0"/>
                <a:cs typeface="Arial" panose="020B0604020202020204" pitchFamily="34" charset="0"/>
              </a:rPr>
              <a:t>Geht es den Mitochondrien gut, dann sind wir gesund!</a:t>
            </a:r>
          </a:p>
        </p:txBody>
      </p:sp>
      <p:sp>
        <p:nvSpPr>
          <p:cNvPr id="7" name="Textfeld 6">
            <a:extLst>
              <a:ext uri="{FF2B5EF4-FFF2-40B4-BE49-F238E27FC236}">
                <a16:creationId xmlns:a16="http://schemas.microsoft.com/office/drawing/2014/main" id="{2AA3CC6C-51FB-4735-ADB6-538B7C82DE58}"/>
              </a:ext>
            </a:extLst>
          </p:cNvPr>
          <p:cNvSpPr txBox="1"/>
          <p:nvPr/>
        </p:nvSpPr>
        <p:spPr>
          <a:xfrm>
            <a:off x="1336417" y="4578201"/>
            <a:ext cx="9871587" cy="830997"/>
          </a:xfrm>
          <a:prstGeom prst="rect">
            <a:avLst/>
          </a:prstGeom>
          <a:noFill/>
        </p:spPr>
        <p:txBody>
          <a:bodyPr wrap="square" rtlCol="0">
            <a:spAutoFit/>
          </a:bodyPr>
          <a:lstStyle/>
          <a:p>
            <a:pPr algn="ctr"/>
            <a:r>
              <a:rPr lang="de-DE" sz="2400" b="1" dirty="0">
                <a:solidFill>
                  <a:srgbClr val="FF0000"/>
                </a:solidFill>
                <a:latin typeface="Arial" panose="020B0604020202020204" pitchFamily="34" charset="0"/>
                <a:cs typeface="Arial" panose="020B0604020202020204" pitchFamily="34" charset="0"/>
              </a:rPr>
              <a:t>Ursachen der mitochondrialen Dysfunktion: </a:t>
            </a:r>
          </a:p>
          <a:p>
            <a:pPr algn="ctr"/>
            <a:r>
              <a:rPr lang="de-DE" sz="2400" b="1" dirty="0">
                <a:solidFill>
                  <a:srgbClr val="FF0000"/>
                </a:solidFill>
                <a:latin typeface="Arial" panose="020B0604020202020204" pitchFamily="34" charset="0"/>
                <a:cs typeface="Arial" panose="020B0604020202020204" pitchFamily="34" charset="0"/>
              </a:rPr>
              <a:t>Ademetionin-Mangel &gt; Hypomethylierung</a:t>
            </a:r>
            <a:endParaRPr lang="de-AT" sz="2400" b="1" dirty="0">
              <a:solidFill>
                <a:srgbClr val="FF0000"/>
              </a:solidFill>
              <a:latin typeface="Arial" panose="020B0604020202020204" pitchFamily="34" charset="0"/>
              <a:cs typeface="Arial" panose="020B0604020202020204" pitchFamily="34" charset="0"/>
            </a:endParaRPr>
          </a:p>
        </p:txBody>
      </p:sp>
      <p:sp>
        <p:nvSpPr>
          <p:cNvPr id="8" name="Pfeil: nach unten 7">
            <a:extLst>
              <a:ext uri="{FF2B5EF4-FFF2-40B4-BE49-F238E27FC236}">
                <a16:creationId xmlns:a16="http://schemas.microsoft.com/office/drawing/2014/main" id="{E6E9420E-0570-40B2-BAE8-B09BA7577C65}"/>
              </a:ext>
            </a:extLst>
          </p:cNvPr>
          <p:cNvSpPr/>
          <p:nvPr/>
        </p:nvSpPr>
        <p:spPr>
          <a:xfrm>
            <a:off x="2463759" y="5501272"/>
            <a:ext cx="422787" cy="5539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9" name="Pfeil: nach oben 8">
            <a:extLst>
              <a:ext uri="{FF2B5EF4-FFF2-40B4-BE49-F238E27FC236}">
                <a16:creationId xmlns:a16="http://schemas.microsoft.com/office/drawing/2014/main" id="{8700FD0E-D793-4056-8151-0F5F9C337FF6}"/>
              </a:ext>
            </a:extLst>
          </p:cNvPr>
          <p:cNvSpPr/>
          <p:nvPr/>
        </p:nvSpPr>
        <p:spPr>
          <a:xfrm>
            <a:off x="3821110" y="5501273"/>
            <a:ext cx="422787" cy="553998"/>
          </a:xfrm>
          <a:prstGeom prst="upArrow">
            <a:avLst>
              <a:gd name="adj1" fmla="val 44218"/>
              <a:gd name="adj2" fmla="val 528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8B5123CE-A11B-4864-A84B-FE126F227898}"/>
              </a:ext>
            </a:extLst>
          </p:cNvPr>
          <p:cNvSpPr txBox="1"/>
          <p:nvPr/>
        </p:nvSpPr>
        <p:spPr>
          <a:xfrm>
            <a:off x="3409122" y="6214855"/>
            <a:ext cx="5913782" cy="523220"/>
          </a:xfrm>
          <a:prstGeom prst="rect">
            <a:avLst/>
          </a:prstGeom>
          <a:noFill/>
        </p:spPr>
        <p:txBody>
          <a:bodyPr wrap="square" rtlCol="0">
            <a:spAutoFit/>
          </a:bodyPr>
          <a:lstStyle/>
          <a:p>
            <a:pPr algn="ctr"/>
            <a:r>
              <a:rPr lang="de-DE" sz="2800" b="1" dirty="0">
                <a:solidFill>
                  <a:srgbClr val="FF0000"/>
                </a:solidFill>
              </a:rPr>
              <a:t>&gt; degenerative Prozesse</a:t>
            </a:r>
            <a:endParaRPr lang="de-AT" sz="2800" b="1" dirty="0">
              <a:solidFill>
                <a:srgbClr val="FF0000"/>
              </a:solidFill>
            </a:endParaRPr>
          </a:p>
        </p:txBody>
      </p:sp>
    </p:spTree>
    <p:extLst>
      <p:ext uri="{BB962C8B-B14F-4D97-AF65-F5344CB8AC3E}">
        <p14:creationId xmlns:p14="http://schemas.microsoft.com/office/powerpoint/2010/main" val="261618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79D2A5-65BC-4E2A-B160-3569344D6232}"/>
              </a:ext>
            </a:extLst>
          </p:cNvPr>
          <p:cNvSpPr txBox="1"/>
          <p:nvPr/>
        </p:nvSpPr>
        <p:spPr>
          <a:xfrm>
            <a:off x="974785" y="228123"/>
            <a:ext cx="10317192" cy="6832640"/>
          </a:xfrm>
          <a:prstGeom prst="rect">
            <a:avLst/>
          </a:prstGeom>
          <a:noFill/>
        </p:spPr>
        <p:txBody>
          <a:bodyPr wrap="square" rtlCol="0">
            <a:spAutoFit/>
          </a:bodyPr>
          <a:lstStyle/>
          <a:p>
            <a:r>
              <a:rPr lang="de-AT" sz="2800" b="1" dirty="0">
                <a:solidFill>
                  <a:srgbClr val="FF0000"/>
                </a:solidFill>
                <a:latin typeface="Arial" panose="020B0604020202020204" pitchFamily="34" charset="0"/>
                <a:cs typeface="Arial" panose="020B0604020202020204" pitchFamily="34" charset="0"/>
              </a:rPr>
              <a:t>Mitochondriale Dysfunktion ist ein sehr frühes Ereignis</a:t>
            </a:r>
          </a:p>
          <a:p>
            <a:endParaRPr lang="de-AT" sz="2800" dirty="0">
              <a:latin typeface="Arial" panose="020B0604020202020204" pitchFamily="34" charset="0"/>
              <a:cs typeface="Arial" panose="020B0604020202020204" pitchFamily="34" charset="0"/>
            </a:endParaRPr>
          </a:p>
          <a:p>
            <a:r>
              <a:rPr lang="de-AT" sz="2800" dirty="0">
                <a:latin typeface="Arial" panose="020B0604020202020204" pitchFamily="34" charset="0"/>
                <a:cs typeface="Arial" panose="020B0604020202020204" pitchFamily="34" charset="0"/>
              </a:rPr>
              <a:t>Mitochondriale Dysfunktion ist ein sehr frühes Ereignis bei </a:t>
            </a:r>
            <a:r>
              <a:rPr lang="de-AT" sz="2800" u="sng" dirty="0">
                <a:latin typeface="Arial" panose="020B0604020202020204" pitchFamily="34" charset="0"/>
                <a:cs typeface="Arial" panose="020B0604020202020204" pitchFamily="34" charset="0"/>
              </a:rPr>
              <a:t>Altern </a:t>
            </a:r>
            <a:r>
              <a:rPr lang="de-AT" sz="2800" dirty="0">
                <a:latin typeface="Arial" panose="020B0604020202020204" pitchFamily="34" charset="0"/>
                <a:cs typeface="Arial" panose="020B0604020202020204" pitchFamily="34" charset="0"/>
              </a:rPr>
              <a:t>und bei vielen </a:t>
            </a:r>
            <a:r>
              <a:rPr lang="de-AT" sz="2800" u="sng" dirty="0">
                <a:latin typeface="Arial" panose="020B0604020202020204" pitchFamily="34" charset="0"/>
                <a:cs typeface="Arial" panose="020B0604020202020204" pitchFamily="34" charset="0"/>
              </a:rPr>
              <a:t>neurodegenerativen Erkrankungen</a:t>
            </a:r>
            <a:r>
              <a:rPr lang="de-AT" sz="2800" dirty="0">
                <a:latin typeface="Arial" panose="020B0604020202020204" pitchFamily="34" charset="0"/>
                <a:cs typeface="Arial" panose="020B0604020202020204" pitchFamily="34" charset="0"/>
              </a:rPr>
              <a:t>, wie Huntington-, Parkinson- und Alzheimer- Krankheit, Amyotrophe Lateralsklerose, Schlaganfall und Epilepsie.</a:t>
            </a:r>
          </a:p>
          <a:p>
            <a:r>
              <a:rPr lang="de-AT" sz="2800" dirty="0">
                <a:latin typeface="Arial" panose="020B0604020202020204" pitchFamily="34" charset="0"/>
                <a:cs typeface="Arial" panose="020B0604020202020204" pitchFamily="34" charset="0"/>
              </a:rPr>
              <a:t> </a:t>
            </a:r>
          </a:p>
          <a:p>
            <a:r>
              <a:rPr lang="de-AT" sz="2800" dirty="0">
                <a:latin typeface="Arial" panose="020B0604020202020204" pitchFamily="34" charset="0"/>
                <a:cs typeface="Arial" panose="020B0604020202020204" pitchFamily="34" charset="0"/>
              </a:rPr>
              <a:t>Zudem liefern Untersuchungen in den letzten Jahren auch Hinweise für eine Fehlfunktion der Mitochondrien bei psychiatrischen Erkrankungen, wie z.B. Bipolarer Störung und </a:t>
            </a:r>
            <a:r>
              <a:rPr lang="de-AT" sz="2800" u="sng" dirty="0">
                <a:latin typeface="Arial" panose="020B0604020202020204" pitchFamily="34" charset="0"/>
                <a:cs typeface="Arial" panose="020B0604020202020204" pitchFamily="34" charset="0"/>
              </a:rPr>
              <a:t>Depression</a:t>
            </a:r>
            <a:r>
              <a:rPr lang="de-AT" sz="2800" dirty="0">
                <a:latin typeface="Arial" panose="020B0604020202020204" pitchFamily="34" charset="0"/>
                <a:cs typeface="Arial" panose="020B0604020202020204" pitchFamily="34" charset="0"/>
              </a:rPr>
              <a:t>. </a:t>
            </a:r>
          </a:p>
          <a:p>
            <a:endParaRPr lang="de-AT" sz="2800" dirty="0">
              <a:latin typeface="Arial" panose="020B0604020202020204" pitchFamily="34" charset="0"/>
              <a:cs typeface="Arial" panose="020B0604020202020204" pitchFamily="34" charset="0"/>
            </a:endParaRPr>
          </a:p>
          <a:p>
            <a:r>
              <a:rPr lang="de-AT" sz="2800" dirty="0">
                <a:latin typeface="Arial" panose="020B0604020202020204" pitchFamily="34" charset="0"/>
                <a:cs typeface="Arial" panose="020B0604020202020204" pitchFamily="34" charset="0"/>
              </a:rPr>
              <a:t>Es findet sich auch </a:t>
            </a:r>
            <a:r>
              <a:rPr lang="de-AT" sz="2800" u="sng" dirty="0">
                <a:latin typeface="Arial" panose="020B0604020202020204" pitchFamily="34" charset="0"/>
                <a:cs typeface="Arial" panose="020B0604020202020204" pitchFamily="34" charset="0"/>
              </a:rPr>
              <a:t>potenzielle Überschneidung zwischen psychiatrischen Störungen und Stoffwechselstörungen, wie dem Diabetes mellitus.</a:t>
            </a:r>
            <a:endParaRPr lang="de-AT" sz="2800" dirty="0">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23414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53586BC-D78C-40A4-9606-67E4460E7C14}"/>
              </a:ext>
            </a:extLst>
          </p:cNvPr>
          <p:cNvPicPr>
            <a:picLocks noChangeAspect="1"/>
          </p:cNvPicPr>
          <p:nvPr/>
        </p:nvPicPr>
        <p:blipFill>
          <a:blip r:embed="rId2"/>
          <a:stretch>
            <a:fillRect/>
          </a:stretch>
        </p:blipFill>
        <p:spPr>
          <a:xfrm>
            <a:off x="6743700" y="490970"/>
            <a:ext cx="4610100" cy="5543550"/>
          </a:xfrm>
          <a:prstGeom prst="rect">
            <a:avLst/>
          </a:prstGeom>
        </p:spPr>
      </p:pic>
      <p:pic>
        <p:nvPicPr>
          <p:cNvPr id="9" name="Picture 2">
            <a:extLst>
              <a:ext uri="{FF2B5EF4-FFF2-40B4-BE49-F238E27FC236}">
                <a16:creationId xmlns:a16="http://schemas.microsoft.com/office/drawing/2014/main" id="{61EB4B17-1A1F-4174-8DC3-90CC76773F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500" y="1004742"/>
            <a:ext cx="4381938" cy="43513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87050C0E-674E-4799-ADD7-7C09968BD972}"/>
              </a:ext>
            </a:extLst>
          </p:cNvPr>
          <p:cNvSpPr txBox="1"/>
          <p:nvPr/>
        </p:nvSpPr>
        <p:spPr>
          <a:xfrm>
            <a:off x="1096460" y="5757521"/>
            <a:ext cx="3865418" cy="923330"/>
          </a:xfrm>
          <a:prstGeom prst="rect">
            <a:avLst/>
          </a:prstGeom>
          <a:noFill/>
        </p:spPr>
        <p:txBody>
          <a:bodyPr wrap="square" rtlCol="0">
            <a:spAutoFit/>
          </a:bodyPr>
          <a:lstStyle/>
          <a:p>
            <a:pPr algn="ctr" defTabSz="584200" hangingPunct="0"/>
            <a:r>
              <a:rPr lang="de-AT" sz="1800" b="1" dirty="0"/>
              <a:t>Erbgut-Knäuel (Genom) im Zellkern </a:t>
            </a:r>
          </a:p>
          <a:p>
            <a:pPr algn="ctr" defTabSz="584200" hangingPunct="0"/>
            <a:r>
              <a:rPr lang="de-AT" sz="1800" b="1" dirty="0"/>
              <a:t>ist ein zwei Meter Faden</a:t>
            </a:r>
          </a:p>
          <a:p>
            <a:endParaRPr lang="de-AT" dirty="0"/>
          </a:p>
        </p:txBody>
      </p:sp>
      <p:sp>
        <p:nvSpPr>
          <p:cNvPr id="14" name="Textfeld 13">
            <a:extLst>
              <a:ext uri="{FF2B5EF4-FFF2-40B4-BE49-F238E27FC236}">
                <a16:creationId xmlns:a16="http://schemas.microsoft.com/office/drawing/2014/main" id="{7D8E733C-4129-401A-B18C-1DD70C3C232C}"/>
              </a:ext>
            </a:extLst>
          </p:cNvPr>
          <p:cNvSpPr txBox="1"/>
          <p:nvPr/>
        </p:nvSpPr>
        <p:spPr>
          <a:xfrm>
            <a:off x="7024255" y="6034520"/>
            <a:ext cx="4145972" cy="369332"/>
          </a:xfrm>
          <a:prstGeom prst="rect">
            <a:avLst/>
          </a:prstGeom>
          <a:noFill/>
        </p:spPr>
        <p:txBody>
          <a:bodyPr wrap="square" rtlCol="0">
            <a:spAutoFit/>
          </a:bodyPr>
          <a:lstStyle/>
          <a:p>
            <a:pPr algn="ctr"/>
            <a:r>
              <a:rPr lang="de-DE" b="1" dirty="0"/>
              <a:t>eukaryotische Zelle</a:t>
            </a:r>
            <a:endParaRPr lang="de-AT" b="1" dirty="0"/>
          </a:p>
        </p:txBody>
      </p:sp>
    </p:spTree>
    <p:extLst>
      <p:ext uri="{BB962C8B-B14F-4D97-AF65-F5344CB8AC3E}">
        <p14:creationId xmlns:p14="http://schemas.microsoft.com/office/powerpoint/2010/main" val="196454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DB4DCE1-A58B-4257-8751-B90F640DBA54}"/>
              </a:ext>
            </a:extLst>
          </p:cNvPr>
          <p:cNvSpPr txBox="1"/>
          <p:nvPr/>
        </p:nvSpPr>
        <p:spPr>
          <a:xfrm>
            <a:off x="119743" y="97971"/>
            <a:ext cx="11985171" cy="3554819"/>
          </a:xfrm>
          <a:prstGeom prst="rect">
            <a:avLst/>
          </a:prstGeom>
          <a:noFill/>
        </p:spPr>
        <p:txBody>
          <a:bodyPr wrap="square" rtlCol="0">
            <a:spAutoFit/>
          </a:bodyPr>
          <a:lstStyle/>
          <a:p>
            <a:pPr algn="ctr">
              <a:lnSpc>
                <a:spcPct val="150000"/>
              </a:lnSpc>
            </a:pPr>
            <a:r>
              <a:rPr lang="de-AT" sz="2400" b="1" i="0" dirty="0">
                <a:solidFill>
                  <a:srgbClr val="FF0000"/>
                </a:solidFill>
                <a:effectLst/>
                <a:latin typeface="Arial" panose="020B0604020202020204" pitchFamily="34" charset="0"/>
              </a:rPr>
              <a:t>DNA-Methylierung</a:t>
            </a:r>
          </a:p>
          <a:p>
            <a:pPr algn="l">
              <a:lnSpc>
                <a:spcPct val="150000"/>
              </a:lnSpc>
            </a:pPr>
            <a:r>
              <a:rPr lang="de-DE" dirty="0">
                <a:latin typeface="Arial" panose="020B0604020202020204" pitchFamily="34" charset="0"/>
                <a:cs typeface="Arial" panose="020B0604020202020204" pitchFamily="34" charset="0"/>
              </a:rPr>
              <a:t>S-Adenosylmethionin = Ademetionin </a:t>
            </a:r>
            <a:r>
              <a:rPr lang="de-AT" dirty="0">
                <a:solidFill>
                  <a:srgbClr val="000000"/>
                </a:solidFill>
                <a:latin typeface="Arial" panose="020B0604020202020204" pitchFamily="34" charset="0"/>
                <a:cs typeface="Arial" panose="020B0604020202020204" pitchFamily="34" charset="0"/>
              </a:rPr>
              <a:t>als </a:t>
            </a:r>
            <a:r>
              <a:rPr lang="de-AT" dirty="0" err="1">
                <a:solidFill>
                  <a:srgbClr val="000000"/>
                </a:solidFill>
                <a:latin typeface="Arial" panose="020B0604020202020204" pitchFamily="34" charset="0"/>
                <a:cs typeface="Arial" panose="020B0604020202020204" pitchFamily="34" charset="0"/>
              </a:rPr>
              <a:t>exclusiver</a:t>
            </a:r>
            <a:r>
              <a:rPr lang="de-AT" dirty="0">
                <a:solidFill>
                  <a:srgbClr val="000000"/>
                </a:solidFill>
                <a:latin typeface="Arial" panose="020B0604020202020204" pitchFamily="34" charset="0"/>
                <a:cs typeface="Arial" panose="020B0604020202020204" pitchFamily="34" charset="0"/>
              </a:rPr>
              <a:t> Methylgruppen-Donor </a:t>
            </a:r>
            <a:r>
              <a:rPr lang="de-AT" b="0" i="0" dirty="0">
                <a:solidFill>
                  <a:srgbClr val="000000"/>
                </a:solidFill>
                <a:effectLst/>
                <a:latin typeface="Arial" panose="020B0604020202020204" pitchFamily="34" charset="0"/>
              </a:rPr>
              <a:t>ist für die </a:t>
            </a:r>
            <a:r>
              <a:rPr lang="de-AT" b="1" i="0" dirty="0">
                <a:solidFill>
                  <a:srgbClr val="000000"/>
                </a:solidFill>
                <a:effectLst/>
                <a:latin typeface="Arial" panose="020B0604020202020204" pitchFamily="34" charset="0"/>
              </a:rPr>
              <a:t>DNA-Methylierung</a:t>
            </a:r>
            <a:r>
              <a:rPr lang="de-AT" b="0" i="0" dirty="0">
                <a:solidFill>
                  <a:srgbClr val="000000"/>
                </a:solidFill>
                <a:effectLst/>
                <a:latin typeface="Arial" panose="020B0604020202020204" pitchFamily="34" charset="0"/>
              </a:rPr>
              <a:t> von entscheidender Bedeutung. Bei diesem Vorgang werden die durch </a:t>
            </a:r>
            <a:r>
              <a:rPr lang="de-DE" dirty="0">
                <a:latin typeface="Arial" panose="020B0604020202020204" pitchFamily="34" charset="0"/>
                <a:cs typeface="Arial" panose="020B0604020202020204" pitchFamily="34" charset="0"/>
              </a:rPr>
              <a:t>S-Adenosylmethionin = Ademetionin</a:t>
            </a:r>
            <a:r>
              <a:rPr lang="de-AT" b="0" i="0" dirty="0">
                <a:solidFill>
                  <a:srgbClr val="000000"/>
                </a:solidFill>
                <a:effectLst/>
                <a:latin typeface="Arial" panose="020B0604020202020204" pitchFamily="34" charset="0"/>
              </a:rPr>
              <a:t> gelieferten CH</a:t>
            </a:r>
            <a:r>
              <a:rPr lang="de-AT" b="0" i="0" baseline="-25000" dirty="0">
                <a:solidFill>
                  <a:srgbClr val="000000"/>
                </a:solidFill>
                <a:effectLst/>
                <a:latin typeface="Arial" panose="020B0604020202020204" pitchFamily="34" charset="0"/>
              </a:rPr>
              <a:t>3</a:t>
            </a:r>
            <a:r>
              <a:rPr lang="de-AT" b="0" i="0" dirty="0">
                <a:solidFill>
                  <a:srgbClr val="000000"/>
                </a:solidFill>
                <a:effectLst/>
                <a:latin typeface="Arial" panose="020B0604020202020204" pitchFamily="34" charset="0"/>
              </a:rPr>
              <a:t>-Gruppen mit Hilfe von </a:t>
            </a:r>
            <a:r>
              <a:rPr lang="de-AT" b="1" i="0" dirty="0">
                <a:solidFill>
                  <a:srgbClr val="000000"/>
                </a:solidFill>
                <a:effectLst/>
                <a:latin typeface="Arial" panose="020B0604020202020204" pitchFamily="34" charset="0"/>
              </a:rPr>
              <a:t>DNA-Methyltransferasen</a:t>
            </a:r>
            <a:r>
              <a:rPr lang="de-AT" b="0" i="0" dirty="0">
                <a:solidFill>
                  <a:srgbClr val="000000"/>
                </a:solidFill>
                <a:effectLst/>
                <a:latin typeface="Arial" panose="020B0604020202020204" pitchFamily="34" charset="0"/>
              </a:rPr>
              <a:t> auf Nukleinbasen, wie Cytosin, auf bestimmte Stellen innerhalb der doppelsträngigen DNA übertragen. Es handelt sich demnach um eine </a:t>
            </a:r>
            <a:r>
              <a:rPr lang="de-AT" b="1" i="0" dirty="0">
                <a:solidFill>
                  <a:srgbClr val="000000"/>
                </a:solidFill>
                <a:effectLst/>
                <a:latin typeface="Arial" panose="020B0604020202020204" pitchFamily="34" charset="0"/>
              </a:rPr>
              <a:t>DNA-Modifikation</a:t>
            </a:r>
            <a:r>
              <a:rPr lang="de-AT" b="0" i="0" dirty="0">
                <a:solidFill>
                  <a:srgbClr val="000000"/>
                </a:solidFill>
                <a:effectLst/>
                <a:latin typeface="Arial" panose="020B0604020202020204" pitchFamily="34" charset="0"/>
              </a:rPr>
              <a:t> beziehungsweise um eine chemische Abänderung der Grundstruktur der DNA.</a:t>
            </a:r>
          </a:p>
          <a:p>
            <a:pPr algn="l"/>
            <a:endParaRPr lang="de-AT" dirty="0">
              <a:solidFill>
                <a:srgbClr val="000000"/>
              </a:solidFill>
              <a:latin typeface="Arial" panose="020B0604020202020204" pitchFamily="34" charset="0"/>
            </a:endParaRPr>
          </a:p>
          <a:p>
            <a:pPr algn="l"/>
            <a:endParaRPr lang="de-AT" b="0" i="0" dirty="0">
              <a:solidFill>
                <a:srgbClr val="000000"/>
              </a:solidFill>
              <a:effectLst/>
              <a:latin typeface="Arial" panose="020B0604020202020204" pitchFamily="34" charset="0"/>
            </a:endParaRPr>
          </a:p>
          <a:p>
            <a:endParaRPr lang="de-AT" dirty="0"/>
          </a:p>
        </p:txBody>
      </p:sp>
      <p:sp>
        <p:nvSpPr>
          <p:cNvPr id="4" name="Textfeld 3">
            <a:extLst>
              <a:ext uri="{FF2B5EF4-FFF2-40B4-BE49-F238E27FC236}">
                <a16:creationId xmlns:a16="http://schemas.microsoft.com/office/drawing/2014/main" id="{BB16C6F8-375F-4997-94FE-D1BC0EDC701C}"/>
              </a:ext>
            </a:extLst>
          </p:cNvPr>
          <p:cNvSpPr txBox="1"/>
          <p:nvPr/>
        </p:nvSpPr>
        <p:spPr>
          <a:xfrm>
            <a:off x="3549445" y="1031775"/>
            <a:ext cx="4866968" cy="1160206"/>
          </a:xfrm>
          <a:prstGeom prst="rect">
            <a:avLst/>
          </a:prstGeom>
          <a:noFill/>
        </p:spPr>
        <p:txBody>
          <a:bodyPr wrap="square" rtlCol="0">
            <a:spAutoFit/>
          </a:bodyPr>
          <a:lstStyle/>
          <a:p>
            <a:endParaRPr lang="de-AT" dirty="0"/>
          </a:p>
        </p:txBody>
      </p:sp>
      <p:pic>
        <p:nvPicPr>
          <p:cNvPr id="3074" name="Picture 2" descr="Untersuchung der DNA-Methylierung des SNCA-Gens bei Multisystematrophie in  Cortex und Lymphozyten">
            <a:extLst>
              <a:ext uri="{FF2B5EF4-FFF2-40B4-BE49-F238E27FC236}">
                <a16:creationId xmlns:a16="http://schemas.microsoft.com/office/drawing/2014/main" id="{EC26922D-5B44-4CE8-917A-9D4CA9FD4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873" y="3532711"/>
            <a:ext cx="6050374" cy="24649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0C8499D1-8491-4296-BCFF-EB56573B978F}"/>
              </a:ext>
            </a:extLst>
          </p:cNvPr>
          <p:cNvPicPr>
            <a:picLocks noChangeAspect="1"/>
          </p:cNvPicPr>
          <p:nvPr/>
        </p:nvPicPr>
        <p:blipFill>
          <a:blip r:embed="rId3"/>
          <a:stretch>
            <a:fillRect/>
          </a:stretch>
        </p:blipFill>
        <p:spPr>
          <a:xfrm>
            <a:off x="893864" y="2770682"/>
            <a:ext cx="3897889" cy="4109105"/>
          </a:xfrm>
          <a:prstGeom prst="rect">
            <a:avLst/>
          </a:prstGeom>
        </p:spPr>
      </p:pic>
    </p:spTree>
    <p:extLst>
      <p:ext uri="{BB962C8B-B14F-4D97-AF65-F5344CB8AC3E}">
        <p14:creationId xmlns:p14="http://schemas.microsoft.com/office/powerpoint/2010/main" val="230282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57FA1CB-6C4E-431B-8F9E-E7B69AA162D5}"/>
              </a:ext>
            </a:extLst>
          </p:cNvPr>
          <p:cNvPicPr>
            <a:picLocks noChangeAspect="1"/>
          </p:cNvPicPr>
          <p:nvPr/>
        </p:nvPicPr>
        <p:blipFill>
          <a:blip r:embed="rId2"/>
          <a:stretch>
            <a:fillRect/>
          </a:stretch>
        </p:blipFill>
        <p:spPr>
          <a:xfrm>
            <a:off x="0" y="0"/>
            <a:ext cx="5820965" cy="3674852"/>
          </a:xfrm>
          <a:prstGeom prst="rect">
            <a:avLst/>
          </a:prstGeom>
        </p:spPr>
      </p:pic>
      <p:pic>
        <p:nvPicPr>
          <p:cNvPr id="2" name="Grafik 1">
            <a:extLst>
              <a:ext uri="{FF2B5EF4-FFF2-40B4-BE49-F238E27FC236}">
                <a16:creationId xmlns:a16="http://schemas.microsoft.com/office/drawing/2014/main" id="{F65C87CD-CF1A-4CAE-ACD6-8C8AC722E6B9}"/>
              </a:ext>
            </a:extLst>
          </p:cNvPr>
          <p:cNvPicPr>
            <a:picLocks noChangeAspect="1"/>
          </p:cNvPicPr>
          <p:nvPr/>
        </p:nvPicPr>
        <p:blipFill>
          <a:blip r:embed="rId3"/>
          <a:stretch>
            <a:fillRect/>
          </a:stretch>
        </p:blipFill>
        <p:spPr>
          <a:xfrm>
            <a:off x="5820965" y="298377"/>
            <a:ext cx="6361631" cy="5984246"/>
          </a:xfrm>
          <a:prstGeom prst="rect">
            <a:avLst/>
          </a:prstGeom>
        </p:spPr>
      </p:pic>
      <p:sp>
        <p:nvSpPr>
          <p:cNvPr id="5" name="Rechteck 4">
            <a:extLst>
              <a:ext uri="{FF2B5EF4-FFF2-40B4-BE49-F238E27FC236}">
                <a16:creationId xmlns:a16="http://schemas.microsoft.com/office/drawing/2014/main" id="{4F779A94-A209-4276-8042-3B2F3C1BAFBA}"/>
              </a:ext>
            </a:extLst>
          </p:cNvPr>
          <p:cNvSpPr/>
          <p:nvPr/>
        </p:nvSpPr>
        <p:spPr>
          <a:xfrm>
            <a:off x="292986" y="3674852"/>
            <a:ext cx="5527979" cy="3046988"/>
          </a:xfrm>
          <a:prstGeom prst="rect">
            <a:avLst/>
          </a:prstGeom>
        </p:spPr>
        <p:txBody>
          <a:bodyPr wrap="square">
            <a:spAutoFit/>
          </a:bodyPr>
          <a:lstStyle/>
          <a:p>
            <a:pPr algn="ctr"/>
            <a:r>
              <a:rPr lang="de-AT" sz="2400" b="1" dirty="0">
                <a:solidFill>
                  <a:srgbClr val="FF0000"/>
                </a:solidFill>
              </a:rPr>
              <a:t>DNA-Methylierung</a:t>
            </a:r>
          </a:p>
          <a:p>
            <a:r>
              <a:rPr lang="de-AT" sz="2400" b="1" dirty="0"/>
              <a:t>Das Methylierungsmuster von Chromosom 1 sieht bei dreijährigen Zwillingen noch fast gleich aus. </a:t>
            </a:r>
          </a:p>
          <a:p>
            <a:endParaRPr lang="de-AT" sz="2400" b="1" dirty="0"/>
          </a:p>
          <a:p>
            <a:r>
              <a:rPr lang="de-AT" sz="2400" b="1" dirty="0"/>
              <a:t>Bei einem 50-jährigen Zwillingspaar treten dagegen deutliche Unterschiede auf.</a:t>
            </a:r>
          </a:p>
        </p:txBody>
      </p:sp>
    </p:spTree>
    <p:extLst>
      <p:ext uri="{BB962C8B-B14F-4D97-AF65-F5344CB8AC3E}">
        <p14:creationId xmlns:p14="http://schemas.microsoft.com/office/powerpoint/2010/main" val="270739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0825C89-99A3-40AE-AA1E-FFED5F4B5AFC}"/>
              </a:ext>
            </a:extLst>
          </p:cNvPr>
          <p:cNvSpPr txBox="1"/>
          <p:nvPr/>
        </p:nvSpPr>
        <p:spPr>
          <a:xfrm>
            <a:off x="0" y="502558"/>
            <a:ext cx="12192000" cy="6376104"/>
          </a:xfrm>
          <a:prstGeom prst="rect">
            <a:avLst/>
          </a:prstGeom>
          <a:noFill/>
        </p:spPr>
        <p:txBody>
          <a:bodyPr wrap="square" rtlCol="0">
            <a:spAutoFit/>
          </a:bodyPr>
          <a:lstStyle/>
          <a:p>
            <a:pPr marL="0" indent="0" algn="ctr">
              <a:buNone/>
            </a:pPr>
            <a:r>
              <a:rPr lang="de-AT" sz="4000" dirty="0">
                <a:solidFill>
                  <a:srgbClr val="0070C0"/>
                </a:solidFill>
                <a:latin typeface="Arial" panose="020B0604020202020204" pitchFamily="34" charset="0"/>
                <a:ea typeface="Calibri" panose="020F0502020204030204" pitchFamily="34" charset="0"/>
                <a:cs typeface="Times New Roman" panose="02020603050405020304" pitchFamily="18" charset="0"/>
              </a:rPr>
              <a:t>Ausreichende DNA- Methylierung ermöglicht ein Altern in Gesundheit</a:t>
            </a:r>
          </a:p>
          <a:p>
            <a:pPr marL="0" indent="0">
              <a:buNone/>
            </a:pPr>
            <a:endParaRPr lang="de-AT" sz="12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70000"/>
              </a:lnSpc>
              <a:buNone/>
            </a:pPr>
            <a:endParaRPr lang="de-AT"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70000"/>
              </a:lnSpc>
              <a:buNone/>
            </a:pPr>
            <a:r>
              <a:rPr lang="de-AT" sz="2000" dirty="0">
                <a:latin typeface="Arial" panose="020B0604020202020204" pitchFamily="34" charset="0"/>
                <a:ea typeface="Calibri" panose="020F0502020204030204" pitchFamily="34" charset="0"/>
                <a:cs typeface="Arial" panose="020B0604020202020204" pitchFamily="34" charset="0"/>
              </a:rPr>
              <a:t>Forschungsergebnisse deuten darauf hin, dass eine bessere Erhaltung des DNA-Methylierungs- Status, ein langsameres Zellwachstum/Stoffwechsel und eine bessere Kontrolle bei der Signalübertragung durch epigenetische Mechanismen mit der menschlichen Langlebigkeit in Zusammenhang stehen.</a:t>
            </a:r>
          </a:p>
          <a:p>
            <a:pPr marL="0" indent="0">
              <a:lnSpc>
                <a:spcPct val="170000"/>
              </a:lnSpc>
              <a:buNone/>
            </a:pPr>
            <a:endParaRPr lang="de-AT" sz="2000" b="1" dirty="0">
              <a:latin typeface="Arial" panose="020B0604020202020204" pitchFamily="34" charset="0"/>
              <a:ea typeface="Calibri" panose="020F0502020204030204" pitchFamily="34" charset="0"/>
              <a:cs typeface="Arial" panose="020B0604020202020204" pitchFamily="34" charset="0"/>
            </a:endParaRPr>
          </a:p>
          <a:p>
            <a:pPr marL="0" indent="0">
              <a:lnSpc>
                <a:spcPct val="170000"/>
              </a:lnSpc>
              <a:buNone/>
            </a:pPr>
            <a:r>
              <a:rPr lang="de-AT" sz="2000" dirty="0">
                <a:latin typeface="Arial" panose="020B0604020202020204" pitchFamily="34" charset="0"/>
                <a:ea typeface="Calibri" panose="020F0502020204030204" pitchFamily="34" charset="0"/>
                <a:cs typeface="Arial" panose="020B0604020202020204" pitchFamily="34" charset="0"/>
              </a:rPr>
              <a:t>Referenzen:</a:t>
            </a:r>
            <a:endParaRPr lang="de-AT" sz="12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Aft>
                <a:spcPts val="800"/>
              </a:spcAft>
              <a:buNone/>
              <a:tabLst>
                <a:tab pos="457200" algn="l"/>
              </a:tabLst>
            </a:pPr>
            <a:r>
              <a:rPr lang="de-AT" dirty="0">
                <a:latin typeface="Arial" panose="020B0604020202020204" pitchFamily="34" charset="0"/>
                <a:ea typeface="Calibri" panose="020F0502020204030204" pitchFamily="34" charset="0"/>
                <a:cs typeface="Arial" panose="020B0604020202020204" pitchFamily="34" charset="0"/>
              </a:rPr>
              <a:t>*Meaghan J. Jones et al. DNA methylation and healthy human aging. Aging Cell.2015 Dec; 14(6): 924–932.</a:t>
            </a:r>
            <a:endParaRPr lang="de-AT" sz="16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Aft>
                <a:spcPts val="800"/>
              </a:spcAft>
              <a:buNone/>
              <a:tabLst>
                <a:tab pos="457200" algn="l"/>
              </a:tabLst>
            </a:pPr>
            <a:r>
              <a:rPr lang="de-AT" dirty="0">
                <a:latin typeface="Arial" panose="020B0604020202020204" pitchFamily="34" charset="0"/>
                <a:ea typeface="Calibri" panose="020F0502020204030204" pitchFamily="34" charset="0"/>
                <a:cs typeface="Arial" panose="020B0604020202020204" pitchFamily="34" charset="0"/>
              </a:rPr>
              <a:t>*</a:t>
            </a:r>
            <a:r>
              <a:rPr lang="de-AT" dirty="0" err="1">
                <a:latin typeface="Arial" panose="020B0604020202020204" pitchFamily="34" charset="0"/>
                <a:ea typeface="Calibri" panose="020F0502020204030204" pitchFamily="34" charset="0"/>
                <a:cs typeface="Arial" panose="020B0604020202020204" pitchFamily="34" charset="0"/>
              </a:rPr>
              <a:t>Adiv</a:t>
            </a:r>
            <a:r>
              <a:rPr lang="de-AT" dirty="0">
                <a:latin typeface="Arial" panose="020B0604020202020204" pitchFamily="34" charset="0"/>
                <a:ea typeface="Calibri" panose="020F0502020204030204" pitchFamily="34" charset="0"/>
                <a:cs typeface="Arial" panose="020B0604020202020204" pitchFamily="34" charset="0"/>
              </a:rPr>
              <a:t> A. Johnson et al. The Role of DNA Methylation in Aging, </a:t>
            </a:r>
            <a:r>
              <a:rPr lang="de-AT" dirty="0" err="1">
                <a:latin typeface="Arial" panose="020B0604020202020204" pitchFamily="34" charset="0"/>
                <a:ea typeface="Calibri" panose="020F0502020204030204" pitchFamily="34" charset="0"/>
                <a:cs typeface="Arial" panose="020B0604020202020204" pitchFamily="34" charset="0"/>
              </a:rPr>
              <a:t>Rejuvenation</a:t>
            </a:r>
            <a:r>
              <a:rPr lang="de-AT" dirty="0">
                <a:latin typeface="Arial" panose="020B0604020202020204" pitchFamily="34" charset="0"/>
                <a:ea typeface="Calibri" panose="020F0502020204030204" pitchFamily="34" charset="0"/>
                <a:cs typeface="Arial" panose="020B0604020202020204" pitchFamily="34" charset="0"/>
              </a:rPr>
              <a:t>, and Age-Related Disease. </a:t>
            </a:r>
            <a:r>
              <a:rPr lang="de-AT" dirty="0" err="1">
                <a:latin typeface="Arial" panose="020B0604020202020204" pitchFamily="34" charset="0"/>
                <a:ea typeface="Calibri" panose="020F0502020204030204" pitchFamily="34" charset="0"/>
                <a:cs typeface="Arial" panose="020B0604020202020204" pitchFamily="34" charset="0"/>
              </a:rPr>
              <a:t>Rejuvenation</a:t>
            </a:r>
            <a:r>
              <a:rPr lang="de-AT" dirty="0">
                <a:latin typeface="Arial" panose="020B0604020202020204" pitchFamily="34" charset="0"/>
                <a:ea typeface="Calibri" panose="020F0502020204030204" pitchFamily="34" charset="0"/>
                <a:cs typeface="Arial" panose="020B0604020202020204" pitchFamily="34" charset="0"/>
              </a:rPr>
              <a:t>    Research. October 2012, 15(5): 483-494. </a:t>
            </a:r>
            <a:endParaRPr lang="de-AT" sz="1600" dirty="0">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46693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892BE68-A91C-4A45-B87F-7F0AD0F30D4B}"/>
              </a:ext>
            </a:extLst>
          </p:cNvPr>
          <p:cNvSpPr txBox="1"/>
          <p:nvPr/>
        </p:nvSpPr>
        <p:spPr>
          <a:xfrm>
            <a:off x="172278" y="135791"/>
            <a:ext cx="11847443" cy="6586418"/>
          </a:xfrm>
          <a:prstGeom prst="rect">
            <a:avLst/>
          </a:prstGeom>
          <a:noFill/>
        </p:spPr>
        <p:txBody>
          <a:bodyPr wrap="square" rtlCol="0">
            <a:spAutoFit/>
          </a:bodyPr>
          <a:lstStyle/>
          <a:p>
            <a:endParaRPr lang="de-DE" sz="4000" dirty="0"/>
          </a:p>
          <a:p>
            <a:pPr algn="ctr"/>
            <a:r>
              <a:rPr lang="de-DE" sz="4000" dirty="0"/>
              <a:t>Werkzeuge der </a:t>
            </a:r>
            <a:r>
              <a:rPr lang="de-DE" sz="4000" dirty="0" err="1"/>
              <a:t>Epigentik</a:t>
            </a:r>
            <a:endParaRPr lang="de-DE" sz="4000" dirty="0"/>
          </a:p>
          <a:p>
            <a:endParaRPr lang="de-DE" dirty="0"/>
          </a:p>
          <a:p>
            <a:endParaRPr lang="de-DE" dirty="0"/>
          </a:p>
          <a:p>
            <a:endParaRPr lang="de-DE" dirty="0"/>
          </a:p>
          <a:p>
            <a:endParaRPr lang="de-DE" dirty="0"/>
          </a:p>
          <a:p>
            <a:endParaRPr lang="de-DE" dirty="0"/>
          </a:p>
          <a:p>
            <a:pPr marL="457200" indent="-457200">
              <a:buFont typeface="Wingdings" panose="05000000000000000000" pitchFamily="2" charset="2"/>
              <a:buChar char="ü"/>
            </a:pPr>
            <a:r>
              <a:rPr lang="de-DE" sz="3600" dirty="0">
                <a:latin typeface="Arial" panose="020B0604020202020204" pitchFamily="34" charset="0"/>
                <a:cs typeface="Arial" panose="020B0604020202020204" pitchFamily="34" charset="0"/>
              </a:rPr>
              <a:t>DNA-METYLIERUNG</a:t>
            </a:r>
          </a:p>
          <a:p>
            <a:pPr marL="457200" indent="-457200">
              <a:buFont typeface="Wingdings" panose="05000000000000000000" pitchFamily="2" charset="2"/>
              <a:buChar char="ü"/>
            </a:pPr>
            <a:endParaRPr lang="de-DE" sz="3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DE" sz="3600" dirty="0">
                <a:latin typeface="Arial" panose="020B0604020202020204" pitchFamily="34" charset="0"/>
                <a:cs typeface="Arial" panose="020B0604020202020204" pitchFamily="34" charset="0"/>
              </a:rPr>
              <a:t>HISTONMODIFIKATIONEN</a:t>
            </a:r>
          </a:p>
          <a:p>
            <a:pPr marL="457200" indent="-457200">
              <a:buFont typeface="Wingdings" panose="05000000000000000000" pitchFamily="2" charset="2"/>
              <a:buChar char="ü"/>
            </a:pPr>
            <a:endParaRPr lang="de-DE" sz="3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AT" sz="3600" dirty="0">
                <a:solidFill>
                  <a:srgbClr val="202122"/>
                </a:solidFill>
                <a:effectLst/>
                <a:latin typeface="Arial" panose="020B0604020202020204" pitchFamily="34" charset="0"/>
                <a:ea typeface="Calibri" panose="020F0502020204030204" pitchFamily="34" charset="0"/>
                <a:cs typeface="Arial" panose="020B0604020202020204" pitchFamily="34" charset="0"/>
              </a:rPr>
              <a:t>PROTEINE DER POLYCOMB-GRUPPEN</a:t>
            </a:r>
          </a:p>
          <a:p>
            <a:pPr marL="285750" indent="-285750">
              <a:buFont typeface="Wingdings" panose="05000000000000000000" pitchFamily="2" charset="2"/>
              <a:buChar char="ü"/>
            </a:pPr>
            <a:endParaRPr lang="de-AT" sz="3600" dirty="0">
              <a:solidFill>
                <a:srgbClr val="202122"/>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de-AT"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MIKRO-RNA</a:t>
            </a:r>
            <a:endParaRPr lang="de-AT" sz="3600" dirty="0"/>
          </a:p>
        </p:txBody>
      </p:sp>
    </p:spTree>
    <p:extLst>
      <p:ext uri="{BB962C8B-B14F-4D97-AF65-F5344CB8AC3E}">
        <p14:creationId xmlns:p14="http://schemas.microsoft.com/office/powerpoint/2010/main" val="333016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643FA25-628D-42A1-BFDD-3E5B2C1BE2C5}"/>
              </a:ext>
            </a:extLst>
          </p:cNvPr>
          <p:cNvSpPr txBox="1"/>
          <p:nvPr/>
        </p:nvSpPr>
        <p:spPr>
          <a:xfrm>
            <a:off x="5065686" y="737839"/>
            <a:ext cx="7126314" cy="5755422"/>
          </a:xfrm>
          <a:prstGeom prst="rect">
            <a:avLst/>
          </a:prstGeom>
          <a:noFill/>
        </p:spPr>
        <p:txBody>
          <a:bodyPr wrap="square" rtlCol="0">
            <a:spAutoFit/>
          </a:bodyPr>
          <a:lstStyle/>
          <a:p>
            <a:endParaRPr lang="de-DE" sz="3600" i="1" dirty="0"/>
          </a:p>
          <a:p>
            <a:endParaRPr lang="de-DE" sz="2800" i="1" dirty="0"/>
          </a:p>
          <a:p>
            <a:r>
              <a:rPr lang="de-DE" sz="2800" i="1" dirty="0"/>
              <a:t>Wenn Cytosin-Gruppen des Genoms methyliert sind, wird verhindert, dass Transkriptionsfaktoren Gene einschalten </a:t>
            </a:r>
          </a:p>
          <a:p>
            <a:r>
              <a:rPr lang="de-DE" sz="2800" i="1" dirty="0"/>
              <a:t>= </a:t>
            </a:r>
            <a:r>
              <a:rPr lang="de-DE" sz="2800" i="1" dirty="0">
                <a:solidFill>
                  <a:srgbClr val="FF0000"/>
                </a:solidFill>
              </a:rPr>
              <a:t>Hemmung der Genexpression</a:t>
            </a:r>
            <a:r>
              <a:rPr lang="de-DE" sz="2800" i="1" dirty="0"/>
              <a:t>.</a:t>
            </a:r>
          </a:p>
          <a:p>
            <a:endParaRPr lang="de-DE" sz="3600" i="1" dirty="0"/>
          </a:p>
          <a:p>
            <a:endParaRPr lang="de-DE" sz="3600" i="1" dirty="0"/>
          </a:p>
          <a:p>
            <a:r>
              <a:rPr lang="de-DE" sz="3600" i="1" dirty="0"/>
              <a:t> </a:t>
            </a:r>
            <a:endParaRPr lang="de-DE" sz="2800" i="1" dirty="0"/>
          </a:p>
          <a:p>
            <a:endParaRPr lang="de-DE" sz="2800" i="1" dirty="0"/>
          </a:p>
          <a:p>
            <a:r>
              <a:rPr lang="de-DE" sz="2800" i="1" dirty="0"/>
              <a:t>Die durch </a:t>
            </a:r>
            <a:r>
              <a:rPr lang="de-DE" sz="2800" i="1" dirty="0" err="1"/>
              <a:t>Promotormethylierung</a:t>
            </a:r>
            <a:r>
              <a:rPr lang="de-DE" sz="2800" i="1" dirty="0"/>
              <a:t> hergestellte </a:t>
            </a:r>
            <a:r>
              <a:rPr lang="de-DE" sz="2800" i="1" dirty="0">
                <a:solidFill>
                  <a:srgbClr val="FF0000"/>
                </a:solidFill>
              </a:rPr>
              <a:t>Stilllegung eines Gens ist stabil und vererbbar</a:t>
            </a:r>
            <a:r>
              <a:rPr lang="de-DE" sz="2800" i="1" dirty="0"/>
              <a:t>.</a:t>
            </a:r>
            <a:endParaRPr lang="de-AT" sz="2800" i="1" dirty="0"/>
          </a:p>
        </p:txBody>
      </p:sp>
      <p:pic>
        <p:nvPicPr>
          <p:cNvPr id="3" name="Grafik 2">
            <a:extLst>
              <a:ext uri="{FF2B5EF4-FFF2-40B4-BE49-F238E27FC236}">
                <a16:creationId xmlns:a16="http://schemas.microsoft.com/office/drawing/2014/main" id="{5E4A660B-0E97-4292-8C60-9F24A78318F3}"/>
              </a:ext>
            </a:extLst>
          </p:cNvPr>
          <p:cNvPicPr>
            <a:picLocks noChangeAspect="1"/>
          </p:cNvPicPr>
          <p:nvPr/>
        </p:nvPicPr>
        <p:blipFill>
          <a:blip r:embed="rId2"/>
          <a:stretch>
            <a:fillRect/>
          </a:stretch>
        </p:blipFill>
        <p:spPr>
          <a:xfrm>
            <a:off x="752478" y="-109706"/>
            <a:ext cx="3724632" cy="4574110"/>
          </a:xfrm>
          <a:prstGeom prst="rect">
            <a:avLst/>
          </a:prstGeom>
        </p:spPr>
      </p:pic>
      <p:pic>
        <p:nvPicPr>
          <p:cNvPr id="3074" name="Picture 2" descr="Bildergebnis für promotor">
            <a:extLst>
              <a:ext uri="{FF2B5EF4-FFF2-40B4-BE49-F238E27FC236}">
                <a16:creationId xmlns:a16="http://schemas.microsoft.com/office/drawing/2014/main" id="{92A1A354-C515-4BCA-9DCD-EA2843564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86" y="3802734"/>
            <a:ext cx="325755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D85081A-9B8E-4917-AC83-6462BF1745F7}"/>
              </a:ext>
            </a:extLst>
          </p:cNvPr>
          <p:cNvSpPr txBox="1"/>
          <p:nvPr/>
        </p:nvSpPr>
        <p:spPr>
          <a:xfrm>
            <a:off x="8767322" y="3821605"/>
            <a:ext cx="2980592" cy="1200329"/>
          </a:xfrm>
          <a:prstGeom prst="rect">
            <a:avLst/>
          </a:prstGeom>
          <a:noFill/>
        </p:spPr>
        <p:txBody>
          <a:bodyPr wrap="square" rtlCol="0">
            <a:spAutoFit/>
          </a:bodyPr>
          <a:lstStyle/>
          <a:p>
            <a:r>
              <a:rPr lang="de-AT" b="1" dirty="0"/>
              <a:t>Promotor</a:t>
            </a:r>
            <a:r>
              <a:rPr lang="de-AT" dirty="0"/>
              <a:t> ist eine Nukleotid-Sequenz auf der DNA, die die regulierte Expression eines Gens ermöglicht.</a:t>
            </a:r>
          </a:p>
        </p:txBody>
      </p:sp>
      <p:pic>
        <p:nvPicPr>
          <p:cNvPr id="3078" name="Picture 6" descr="Bildergebnis für cytosin methylierung">
            <a:extLst>
              <a:ext uri="{FF2B5EF4-FFF2-40B4-BE49-F238E27FC236}">
                <a16:creationId xmlns:a16="http://schemas.microsoft.com/office/drawing/2014/main" id="{63020554-A00C-4888-9747-EB8FAD1CE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545" y="177466"/>
            <a:ext cx="3257550" cy="140150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9730F320-D676-40C5-B520-859005F8260D}"/>
              </a:ext>
            </a:extLst>
          </p:cNvPr>
          <p:cNvPicPr/>
          <p:nvPr/>
        </p:nvPicPr>
        <p:blipFill>
          <a:blip r:embed="rId5"/>
          <a:stretch>
            <a:fillRect/>
          </a:stretch>
        </p:blipFill>
        <p:spPr>
          <a:xfrm>
            <a:off x="752478" y="3821605"/>
            <a:ext cx="3724632" cy="3036395"/>
          </a:xfrm>
          <a:prstGeom prst="rect">
            <a:avLst/>
          </a:prstGeom>
        </p:spPr>
      </p:pic>
      <p:sp>
        <p:nvSpPr>
          <p:cNvPr id="2" name="Textfeld 1">
            <a:extLst>
              <a:ext uri="{FF2B5EF4-FFF2-40B4-BE49-F238E27FC236}">
                <a16:creationId xmlns:a16="http://schemas.microsoft.com/office/drawing/2014/main" id="{91FA068C-9E7D-43A6-9C4F-75F609517E0D}"/>
              </a:ext>
            </a:extLst>
          </p:cNvPr>
          <p:cNvSpPr txBox="1"/>
          <p:nvPr/>
        </p:nvSpPr>
        <p:spPr>
          <a:xfrm>
            <a:off x="163902" y="6340415"/>
            <a:ext cx="1500996" cy="461665"/>
          </a:xfrm>
          <a:prstGeom prst="rect">
            <a:avLst/>
          </a:prstGeom>
          <a:noFill/>
        </p:spPr>
        <p:txBody>
          <a:bodyPr wrap="square" rtlCol="0">
            <a:spAutoFit/>
          </a:bodyPr>
          <a:lstStyle/>
          <a:p>
            <a:r>
              <a:rPr lang="de-AT" sz="2400" b="1" dirty="0">
                <a:solidFill>
                  <a:schemeClr val="accent6">
                    <a:lumMod val="50000"/>
                  </a:schemeClr>
                </a:solidFill>
              </a:rPr>
              <a:t>PROTEIN</a:t>
            </a:r>
          </a:p>
        </p:txBody>
      </p:sp>
    </p:spTree>
    <p:extLst>
      <p:ext uri="{BB962C8B-B14F-4D97-AF65-F5344CB8AC3E}">
        <p14:creationId xmlns:p14="http://schemas.microsoft.com/office/powerpoint/2010/main" val="370694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ildschirmfoto 2019-06-05 um 17.29.17.png" descr="Bildschirmfoto 2019-06-05 um 17.29.17.png"/>
          <p:cNvPicPr>
            <a:picLocks noGrp="1" noChangeAspect="1"/>
          </p:cNvPicPr>
          <p:nvPr>
            <p:ph type="pic" idx="13"/>
          </p:nvPr>
        </p:nvPicPr>
        <p:blipFill>
          <a:blip r:embed="rId2"/>
          <a:srcRect/>
          <a:stretch>
            <a:fillRect/>
          </a:stretch>
        </p:blipFill>
        <p:spPr>
          <a:xfrm>
            <a:off x="2490037" y="278754"/>
            <a:ext cx="7632584" cy="3880291"/>
          </a:xfrm>
          <a:prstGeom prst="rect">
            <a:avLst/>
          </a:prstGeom>
        </p:spPr>
      </p:pic>
      <p:sp>
        <p:nvSpPr>
          <p:cNvPr id="2" name="Textfeld 1">
            <a:extLst>
              <a:ext uri="{FF2B5EF4-FFF2-40B4-BE49-F238E27FC236}">
                <a16:creationId xmlns:a16="http://schemas.microsoft.com/office/drawing/2014/main" id="{03120BE9-2D05-4999-8A1B-315F75F3FB5C}"/>
              </a:ext>
            </a:extLst>
          </p:cNvPr>
          <p:cNvSpPr txBox="1"/>
          <p:nvPr/>
        </p:nvSpPr>
        <p:spPr>
          <a:xfrm>
            <a:off x="1111045" y="4414683"/>
            <a:ext cx="9792929" cy="2862322"/>
          </a:xfrm>
          <a:prstGeom prst="rect">
            <a:avLst/>
          </a:prstGeom>
          <a:noFill/>
        </p:spPr>
        <p:txBody>
          <a:bodyPr wrap="square" rtlCol="0">
            <a:spAutoFit/>
          </a:bodyPr>
          <a:lstStyle/>
          <a:p>
            <a:pPr>
              <a:lnSpc>
                <a:spcPct val="150000"/>
              </a:lnSpc>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 ist das epigenetische Muster einer Zelle ist nicht starr, sondern verändert sich im Laufe der Zeit. Epigenetische Werkzeuge regulieren, in welchem Maße Gene in einer Zelle abgelesen und die gespeicherten Informationen in Proteine und Enzyme übersetzt werden. Beispielsweise können DNA-Abschnitte direkt durch chemische Gruppen markiert werden. Das hat zur Folge, dass Gene in der näheren Umgebung weniger aktiv sind.</a:t>
            </a:r>
          </a:p>
          <a:p>
            <a:pPr>
              <a:lnSpc>
                <a:spcPct val="150000"/>
              </a:lnSpc>
            </a:pPr>
            <a:endParaRPr lang="de-AT" dirty="0">
              <a:solidFill>
                <a:srgbClr val="000000"/>
              </a:solidFill>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0219300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FB6CF56-ED88-4DEC-9F59-9649287D0DA3}"/>
              </a:ext>
            </a:extLst>
          </p:cNvPr>
          <p:cNvSpPr txBox="1"/>
          <p:nvPr/>
        </p:nvSpPr>
        <p:spPr>
          <a:xfrm>
            <a:off x="149087" y="109330"/>
            <a:ext cx="11887200" cy="7366760"/>
          </a:xfrm>
          <a:prstGeom prst="rect">
            <a:avLst/>
          </a:prstGeom>
          <a:noFill/>
        </p:spPr>
        <p:txBody>
          <a:bodyPr wrap="square" rtlCol="0">
            <a:spAutoFit/>
          </a:bodyPr>
          <a:lstStyle/>
          <a:p>
            <a:pPr>
              <a:lnSpc>
                <a:spcPct val="250000"/>
              </a:lnSpc>
            </a:pPr>
            <a:endParaRPr lang="de-AT" dirty="0"/>
          </a:p>
          <a:p>
            <a:pPr>
              <a:lnSpc>
                <a:spcPct val="250000"/>
              </a:lnSpc>
            </a:pPr>
            <a:r>
              <a:rPr lang="de-AT" sz="2800" b="1" dirty="0">
                <a:solidFill>
                  <a:srgbClr val="0070C0"/>
                </a:solidFill>
                <a:hlinkClick r:id="rId2">
                  <a:extLst>
                    <a:ext uri="{A12FA001-AC4F-418D-AE19-62706E023703}">
                      <ahyp:hlinkClr xmlns:ahyp="http://schemas.microsoft.com/office/drawing/2018/hyperlinkcolor" val="tx"/>
                    </a:ext>
                  </a:extLst>
                </a:hlinkClick>
              </a:rPr>
              <a:t>S-Adenosyl-L-Methionin (Ademetionin) </a:t>
            </a:r>
            <a:r>
              <a:rPr lang="de-AT" sz="2800" b="1" dirty="0">
                <a:hlinkClick r:id="rId2">
                  <a:extLst>
                    <a:ext uri="{A12FA001-AC4F-418D-AE19-62706E023703}">
                      <ahyp:hlinkClr xmlns:ahyp="http://schemas.microsoft.com/office/drawing/2018/hyperlinkcolor" val="tx"/>
                    </a:ext>
                  </a:extLst>
                </a:hlinkClick>
              </a:rPr>
              <a:t>und Epigenetik –</a:t>
            </a:r>
            <a:endParaRPr lang="de-AT" sz="2000" b="1" dirty="0"/>
          </a:p>
          <a:p>
            <a:pPr>
              <a:lnSpc>
                <a:spcPct val="250000"/>
              </a:lnSpc>
            </a:pPr>
            <a:r>
              <a:rPr lang="de-AT" sz="2000" b="1" dirty="0"/>
              <a:t>-</a:t>
            </a:r>
            <a:r>
              <a:rPr lang="de-AT" sz="2000" b="1" dirty="0">
                <a:hlinkClick r:id="rId2">
                  <a:extLst>
                    <a:ext uri="{A12FA001-AC4F-418D-AE19-62706E023703}">
                      <ahyp:hlinkClr xmlns:ahyp="http://schemas.microsoft.com/office/drawing/2018/hyperlinkcolor" val="tx"/>
                    </a:ext>
                  </a:extLst>
                </a:hlinkClick>
              </a:rPr>
              <a:t> 1.Teil:   Die </a:t>
            </a:r>
            <a:r>
              <a:rPr lang="de-AT" sz="2000" b="1" dirty="0">
                <a:solidFill>
                  <a:srgbClr val="0070C0"/>
                </a:solidFill>
                <a:hlinkClick r:id="rId2">
                  <a:extLst>
                    <a:ext uri="{A12FA001-AC4F-418D-AE19-62706E023703}">
                      <ahyp:hlinkClr xmlns:ahyp="http://schemas.microsoft.com/office/drawing/2018/hyperlinkcolor" val="tx"/>
                    </a:ext>
                  </a:extLst>
                </a:hlinkClick>
              </a:rPr>
              <a:t>metabolische Vielfältigkeit</a:t>
            </a:r>
            <a:r>
              <a:rPr lang="de-AT" sz="2000" b="1" dirty="0">
                <a:hlinkClick r:id="rId2">
                  <a:extLst>
                    <a:ext uri="{A12FA001-AC4F-418D-AE19-62706E023703}">
                      <ahyp:hlinkClr xmlns:ahyp="http://schemas.microsoft.com/office/drawing/2018/hyperlinkcolor" val="tx"/>
                    </a:ext>
                  </a:extLst>
                </a:hlinkClick>
              </a:rPr>
              <a:t> von S-Adenosylmethionin (Ademetionin) </a:t>
            </a:r>
            <a:endParaRPr lang="de-AT" sz="2000" b="1" dirty="0"/>
          </a:p>
          <a:p>
            <a:pPr>
              <a:lnSpc>
                <a:spcPct val="250000"/>
              </a:lnSpc>
            </a:pPr>
            <a:r>
              <a:rPr lang="de-AT" sz="2000" b="1" dirty="0"/>
              <a:t>- </a:t>
            </a:r>
            <a:r>
              <a:rPr lang="de-AT" sz="2000" b="1" dirty="0">
                <a:hlinkClick r:id="rId3">
                  <a:extLst>
                    <a:ext uri="{A12FA001-AC4F-418D-AE19-62706E023703}">
                      <ahyp:hlinkClr xmlns:ahyp="http://schemas.microsoft.com/office/drawing/2018/hyperlinkcolor" val="tx"/>
                    </a:ext>
                  </a:extLst>
                </a:hlinkClick>
              </a:rPr>
              <a:t>2.Teil:   Die </a:t>
            </a:r>
            <a:r>
              <a:rPr lang="de-AT" sz="2000" b="1" dirty="0">
                <a:solidFill>
                  <a:srgbClr val="0070C0"/>
                </a:solidFill>
                <a:hlinkClick r:id="rId3">
                  <a:extLst>
                    <a:ext uri="{A12FA001-AC4F-418D-AE19-62706E023703}">
                      <ahyp:hlinkClr xmlns:ahyp="http://schemas.microsoft.com/office/drawing/2018/hyperlinkcolor" val="tx"/>
                    </a:ext>
                  </a:extLst>
                </a:hlinkClick>
              </a:rPr>
              <a:t>mitochondriale Dysfunktion </a:t>
            </a:r>
            <a:r>
              <a:rPr lang="de-AT" sz="2000" b="1" dirty="0">
                <a:hlinkClick r:id="rId3">
                  <a:extLst>
                    <a:ext uri="{A12FA001-AC4F-418D-AE19-62706E023703}">
                      <ahyp:hlinkClr xmlns:ahyp="http://schemas.microsoft.com/office/drawing/2018/hyperlinkcolor" val="tx"/>
                    </a:ext>
                  </a:extLst>
                </a:hlinkClick>
              </a:rPr>
              <a:t>bei S-Adenosyl-L-Methionin (Ademetionin) - Mangel</a:t>
            </a:r>
            <a:endParaRPr lang="de-AT" sz="2000" b="1" dirty="0"/>
          </a:p>
          <a:p>
            <a:pPr>
              <a:lnSpc>
                <a:spcPct val="250000"/>
              </a:lnSpc>
            </a:pPr>
            <a:r>
              <a:rPr lang="de-AT" sz="2000" b="1" dirty="0"/>
              <a:t>-</a:t>
            </a:r>
            <a:r>
              <a:rPr lang="de-AT" sz="2000" b="1" dirty="0">
                <a:hlinkClick r:id="rId4">
                  <a:extLst>
                    <a:ext uri="{A12FA001-AC4F-418D-AE19-62706E023703}">
                      <ahyp:hlinkClr xmlns:ahyp="http://schemas.microsoft.com/office/drawing/2018/hyperlinkcolor" val="tx"/>
                    </a:ext>
                  </a:extLst>
                </a:hlinkClick>
              </a:rPr>
              <a:t> 3.Teil:   </a:t>
            </a:r>
            <a:r>
              <a:rPr lang="de-AT" sz="2000" b="1" dirty="0">
                <a:solidFill>
                  <a:srgbClr val="0070C0"/>
                </a:solidFill>
                <a:hlinkClick r:id="rId4">
                  <a:extLst>
                    <a:ext uri="{A12FA001-AC4F-418D-AE19-62706E023703}">
                      <ahyp:hlinkClr xmlns:ahyp="http://schemas.microsoft.com/office/drawing/2018/hyperlinkcolor" val="tx"/>
                    </a:ext>
                  </a:extLst>
                </a:hlinkClick>
              </a:rPr>
              <a:t>DNA-Methylierung</a:t>
            </a:r>
            <a:r>
              <a:rPr lang="de-AT" sz="2000" b="1" dirty="0">
                <a:hlinkClick r:id="rId4">
                  <a:extLst>
                    <a:ext uri="{A12FA001-AC4F-418D-AE19-62706E023703}">
                      <ahyp:hlinkClr xmlns:ahyp="http://schemas.microsoft.com/office/drawing/2018/hyperlinkcolor" val="tx"/>
                    </a:ext>
                  </a:extLst>
                </a:hlinkClick>
              </a:rPr>
              <a:t> und andere epigenetische Werkzeuge</a:t>
            </a:r>
            <a:endParaRPr lang="de-AT" sz="2000" b="1" dirty="0"/>
          </a:p>
          <a:p>
            <a:pPr>
              <a:lnSpc>
                <a:spcPct val="250000"/>
              </a:lnSpc>
            </a:pPr>
            <a:r>
              <a:rPr lang="de-AT" sz="2000" b="1" u="sng" dirty="0"/>
              <a:t>- 4.Teil:   Die durch S-Adenosyl-L-Methionin (Ademetionin) - </a:t>
            </a:r>
            <a:r>
              <a:rPr lang="de-AT" sz="2000" b="1" u="sng" dirty="0">
                <a:solidFill>
                  <a:srgbClr val="0070C0"/>
                </a:solidFill>
              </a:rPr>
              <a:t>Mangel </a:t>
            </a:r>
            <a:r>
              <a:rPr lang="de-AT" sz="2000" b="1" u="sng" dirty="0"/>
              <a:t>induzierte </a:t>
            </a:r>
            <a:r>
              <a:rPr lang="de-AT" sz="2000" b="1" u="sng" dirty="0">
                <a:solidFill>
                  <a:srgbClr val="0070C0"/>
                </a:solidFill>
              </a:rPr>
              <a:t>DNA-Untermethylierung </a:t>
            </a:r>
            <a:r>
              <a:rPr lang="de-AT" sz="2000" b="1" u="sng" dirty="0"/>
              <a:t>und die     sogenannten </a:t>
            </a:r>
            <a:r>
              <a:rPr lang="de-AT" sz="2000" b="1" u="sng" dirty="0">
                <a:solidFill>
                  <a:srgbClr val="0070C0"/>
                </a:solidFill>
              </a:rPr>
              <a:t>„Volkskrankheiten“</a:t>
            </a:r>
          </a:p>
          <a:p>
            <a:pPr>
              <a:lnSpc>
                <a:spcPct val="250000"/>
              </a:lnSpc>
            </a:pPr>
            <a:r>
              <a:rPr lang="de-AT" sz="2000" b="1" dirty="0">
                <a:solidFill>
                  <a:srgbClr val="0070C0"/>
                </a:solidFill>
              </a:rPr>
              <a:t>                                                                  </a:t>
            </a:r>
            <a:r>
              <a:rPr lang="de-AT" sz="2800" b="1" dirty="0">
                <a:solidFill>
                  <a:srgbClr val="C00000"/>
                </a:solidFill>
              </a:rPr>
              <a:t>www.epigenetik.at</a:t>
            </a:r>
          </a:p>
          <a:p>
            <a:pPr>
              <a:lnSpc>
                <a:spcPct val="250000"/>
              </a:lnSpc>
            </a:pPr>
            <a:endParaRPr lang="de-AT" dirty="0"/>
          </a:p>
        </p:txBody>
      </p:sp>
    </p:spTree>
    <p:extLst>
      <p:ext uri="{BB962C8B-B14F-4D97-AF65-F5344CB8AC3E}">
        <p14:creationId xmlns:p14="http://schemas.microsoft.com/office/powerpoint/2010/main" val="3345596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E5C4AC5-85A1-4914-8BF8-5785DD32F36B}"/>
              </a:ext>
            </a:extLst>
          </p:cNvPr>
          <p:cNvSpPr txBox="1"/>
          <p:nvPr/>
        </p:nvSpPr>
        <p:spPr>
          <a:xfrm>
            <a:off x="157316" y="117987"/>
            <a:ext cx="11749549" cy="7318029"/>
          </a:xfrm>
          <a:prstGeom prst="rect">
            <a:avLst/>
          </a:prstGeom>
          <a:noFill/>
        </p:spPr>
        <p:txBody>
          <a:bodyPr wrap="square" rtlCol="0">
            <a:spAutoFit/>
          </a:bodyPr>
          <a:lstStyle/>
          <a:p>
            <a:pPr>
              <a:lnSpc>
                <a:spcPct val="150000"/>
              </a:lnSpc>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Epigenetische Werkzeuge</a:t>
            </a: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r>
              <a:rPr lang="de-AT" sz="2400" dirty="0">
                <a:solidFill>
                  <a:srgbClr val="000000"/>
                </a:solidFill>
                <a:latin typeface="Arial" panose="020B0604020202020204" pitchFamily="34" charset="0"/>
                <a:cs typeface="Arial" panose="020B0604020202020204" pitchFamily="34" charset="0"/>
              </a:rPr>
              <a:t>&gt; </a:t>
            </a:r>
            <a:r>
              <a:rPr lang="de-AT" sz="2400" b="1" dirty="0">
                <a:solidFill>
                  <a:srgbClr val="000000"/>
                </a:solidFill>
                <a:latin typeface="Arial" panose="020B0604020202020204" pitchFamily="34" charset="0"/>
                <a:cs typeface="Arial" panose="020B0604020202020204" pitchFamily="34" charset="0"/>
              </a:rPr>
              <a:t>DNA-Methylierung</a:t>
            </a:r>
          </a:p>
          <a:p>
            <a:pPr>
              <a:lnSpc>
                <a:spcPct val="150000"/>
              </a:lnSpc>
            </a:pPr>
            <a:r>
              <a:rPr lang="de-AT" sz="2400" b="1" dirty="0">
                <a:solidFill>
                  <a:srgbClr val="000000"/>
                </a:solidFill>
                <a:latin typeface="Arial" panose="020B0604020202020204" pitchFamily="34" charset="0"/>
                <a:cs typeface="Arial" panose="020B0604020202020204" pitchFamily="34" charset="0"/>
              </a:rPr>
              <a:t>&gt; </a:t>
            </a:r>
            <a:r>
              <a:rPr lang="de-AT" sz="2400" b="1" dirty="0" err="1">
                <a:latin typeface="Arial" panose="020B0604020202020204" pitchFamily="34" charset="0"/>
                <a:cs typeface="Arial" panose="020B0604020202020204" pitchFamily="34" charset="0"/>
              </a:rPr>
              <a:t>Histonmodifikationen</a:t>
            </a:r>
            <a:endParaRPr lang="de-AT" sz="2400" b="1" dirty="0">
              <a:latin typeface="Arial" panose="020B0604020202020204" pitchFamily="34" charset="0"/>
              <a:cs typeface="Arial" panose="020B0604020202020204" pitchFamily="34" charset="0"/>
            </a:endParaRPr>
          </a:p>
          <a:p>
            <a:pPr>
              <a:lnSpc>
                <a:spcPct val="150000"/>
              </a:lnSpc>
            </a:pPr>
            <a:r>
              <a:rPr lang="de-AT" sz="1800" dirty="0">
                <a:effectLst/>
                <a:latin typeface="Calibri" panose="020F0502020204030204" pitchFamily="34" charset="0"/>
                <a:ea typeface="Calibri" panose="020F0502020204030204" pitchFamily="34" charset="0"/>
                <a:cs typeface="Arial" panose="020B0604020202020204" pitchFamily="34" charset="0"/>
              </a:rPr>
              <a:t>Die Fähigkeit von Transkriptionsfaktoren, auf dieser Ebene auf </a:t>
            </a:r>
            <a:r>
              <a:rPr lang="de-AT" sz="1800" dirty="0" err="1">
                <a:effectLst/>
                <a:latin typeface="Calibri" panose="020F0502020204030204" pitchFamily="34" charset="0"/>
                <a:ea typeface="Calibri" panose="020F0502020204030204" pitchFamily="34" charset="0"/>
                <a:cs typeface="Arial" panose="020B0604020202020204" pitchFamily="34" charset="0"/>
              </a:rPr>
              <a:t>nukleosomengebundene</a:t>
            </a:r>
            <a:r>
              <a:rPr lang="de-AT" sz="1800" dirty="0">
                <a:effectLst/>
                <a:latin typeface="Calibri" panose="020F0502020204030204" pitchFamily="34" charset="0"/>
                <a:ea typeface="Calibri" panose="020F0502020204030204" pitchFamily="34" charset="0"/>
                <a:cs typeface="Arial" panose="020B0604020202020204" pitchFamily="34" charset="0"/>
              </a:rPr>
              <a:t> DNA zuzugreifen, wird weitgehend durch die Verpackung des Chromatins und damit der DNA gesteuert.</a:t>
            </a:r>
          </a:p>
          <a:p>
            <a:pPr>
              <a:lnSpc>
                <a:spcPct val="150000"/>
              </a:lnSpc>
              <a:spcAft>
                <a:spcPts val="800"/>
              </a:spcAft>
            </a:pPr>
            <a:r>
              <a:rPr lang="de-AT" sz="1800" dirty="0">
                <a:effectLst/>
                <a:latin typeface="Arial" panose="020B0604020202020204" pitchFamily="34" charset="0"/>
                <a:ea typeface="Calibri" panose="020F0502020204030204" pitchFamily="34" charset="0"/>
                <a:cs typeface="Arial" panose="020B0604020202020204" pitchFamily="34" charset="0"/>
              </a:rPr>
              <a:t>Es ist allgemein anerkannt, dass für ein bestimmtes Chromatinsegment eine direkte Korrelation zwischen der </a:t>
            </a:r>
            <a:r>
              <a:rPr lang="de-AT" sz="1800" dirty="0" err="1">
                <a:effectLst/>
                <a:latin typeface="Arial" panose="020B0604020202020204" pitchFamily="34" charset="0"/>
                <a:ea typeface="Calibri" panose="020F0502020204030204" pitchFamily="34" charset="0"/>
                <a:cs typeface="Arial" panose="020B0604020202020204" pitchFamily="34" charset="0"/>
              </a:rPr>
              <a:t>Histonacetylierung</a:t>
            </a:r>
            <a:r>
              <a:rPr lang="de-AT" sz="1800" dirty="0">
                <a:effectLst/>
                <a:latin typeface="Arial" panose="020B0604020202020204" pitchFamily="34" charset="0"/>
                <a:ea typeface="Calibri" panose="020F0502020204030204" pitchFamily="34" charset="0"/>
                <a:cs typeface="Arial" panose="020B0604020202020204" pitchFamily="34" charset="0"/>
              </a:rPr>
              <a:t> und der Transkriptionsaktivität besteht. </a:t>
            </a:r>
            <a:r>
              <a:rPr lang="de-AT" sz="1800" dirty="0" err="1">
                <a:effectLst/>
                <a:latin typeface="Arial" panose="020B0604020202020204" pitchFamily="34" charset="0"/>
                <a:ea typeface="Calibri" panose="020F0502020204030204" pitchFamily="34" charset="0"/>
                <a:cs typeface="Arial" panose="020B0604020202020204" pitchFamily="34" charset="0"/>
              </a:rPr>
              <a:t>Histonacetyltransferasen</a:t>
            </a:r>
            <a:r>
              <a:rPr lang="de-AT" sz="1800" dirty="0">
                <a:effectLst/>
                <a:latin typeface="Arial" panose="020B0604020202020204" pitchFamily="34" charset="0"/>
                <a:ea typeface="Calibri" panose="020F0502020204030204" pitchFamily="34" charset="0"/>
                <a:cs typeface="Arial" panose="020B0604020202020204" pitchFamily="34" charset="0"/>
              </a:rPr>
              <a:t> (HATs) erleichtern die </a:t>
            </a:r>
            <a:r>
              <a:rPr lang="de-AT" sz="1800" dirty="0" err="1">
                <a:effectLst/>
                <a:latin typeface="Arial" panose="020B0604020202020204" pitchFamily="34" charset="0"/>
                <a:ea typeface="Calibri" panose="020F0502020204030204" pitchFamily="34" charset="0"/>
                <a:cs typeface="Arial" panose="020B0604020202020204" pitchFamily="34" charset="0"/>
              </a:rPr>
              <a:t>Histonacetylierung</a:t>
            </a:r>
            <a:r>
              <a:rPr lang="de-AT" sz="1800" dirty="0">
                <a:effectLst/>
                <a:latin typeface="Arial" panose="020B0604020202020204" pitchFamily="34" charset="0"/>
                <a:ea typeface="Calibri" panose="020F0502020204030204" pitchFamily="34" charset="0"/>
                <a:cs typeface="Arial" panose="020B0604020202020204" pitchFamily="34" charset="0"/>
              </a:rPr>
              <a:t> und wirken daher vermutlich als Transkriptionsaktivatoren. </a:t>
            </a:r>
          </a:p>
          <a:p>
            <a:pPr>
              <a:lnSpc>
                <a:spcPct val="150000"/>
              </a:lnSpc>
              <a:spcAft>
                <a:spcPts val="800"/>
              </a:spcAft>
            </a:pPr>
            <a:r>
              <a:rPr lang="de-AT" sz="1800" dirty="0">
                <a:effectLst/>
                <a:latin typeface="Arial" panose="020B0604020202020204" pitchFamily="34" charset="0"/>
                <a:ea typeface="Calibri" panose="020F0502020204030204" pitchFamily="34" charset="0"/>
                <a:cs typeface="Arial" panose="020B0604020202020204" pitchFamily="34" charset="0"/>
              </a:rPr>
              <a:t>Im Gegensatz, </a:t>
            </a:r>
            <a:r>
              <a:rPr lang="de-AT" sz="1800" dirty="0" err="1">
                <a:effectLst/>
                <a:latin typeface="Arial" panose="020B0604020202020204" pitchFamily="34" charset="0"/>
                <a:ea typeface="Calibri" panose="020F0502020204030204" pitchFamily="34" charset="0"/>
                <a:cs typeface="Arial" panose="020B0604020202020204" pitchFamily="34" charset="0"/>
              </a:rPr>
              <a:t>Histondeacetylasen</a:t>
            </a:r>
            <a:r>
              <a:rPr lang="de-AT" sz="1800" dirty="0">
                <a:effectLst/>
                <a:latin typeface="Arial" panose="020B0604020202020204" pitchFamily="34" charset="0"/>
                <a:ea typeface="Calibri" panose="020F0502020204030204" pitchFamily="34" charset="0"/>
                <a:cs typeface="Arial" panose="020B0604020202020204" pitchFamily="34" charset="0"/>
              </a:rPr>
              <a:t> (HDACs) entfernen Acetylgruppen aus Histonen und unterdrücken dadurch die Transkription durch Verdichtung der DNA. Das Gleichgewicht zwischen der Aktivität von HATs und HDACs reguliert die Transkription, aber mit zunehmendem Alter geht dieses Gleichgewicht verloren, was entweder zu einer Überaktivität der Gene (z. B. in Krebszellen) oder zu einer Genrepression führt, die während des Alterungsprozesses zu einer Neurodegeneration führen kann. </a:t>
            </a:r>
          </a:p>
          <a:p>
            <a:pPr>
              <a:lnSpc>
                <a:spcPct val="150000"/>
              </a:lnSpc>
            </a:pPr>
            <a:endParaRPr lang="de-AT" sz="18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descr="Organization of Genetic Material (EK Chapter 2) Flashcards | Memorang">
            <a:extLst>
              <a:ext uri="{FF2B5EF4-FFF2-40B4-BE49-F238E27FC236}">
                <a16:creationId xmlns:a16="http://schemas.microsoft.com/office/drawing/2014/main" id="{E41E19E8-B604-4E21-BA6B-2CC54D6F32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199" y="-152646"/>
            <a:ext cx="3321459" cy="2561549"/>
          </a:xfrm>
          <a:prstGeom prst="rect">
            <a:avLst/>
          </a:prstGeom>
          <a:noFill/>
          <a:ln>
            <a:noFill/>
          </a:ln>
        </p:spPr>
      </p:pic>
    </p:spTree>
    <p:extLst>
      <p:ext uri="{BB962C8B-B14F-4D97-AF65-F5344CB8AC3E}">
        <p14:creationId xmlns:p14="http://schemas.microsoft.com/office/powerpoint/2010/main" val="960153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F09A0DE-0589-4761-A092-F99F6DDF2451}"/>
              </a:ext>
            </a:extLst>
          </p:cNvPr>
          <p:cNvSpPr txBox="1"/>
          <p:nvPr/>
        </p:nvSpPr>
        <p:spPr>
          <a:xfrm>
            <a:off x="108155" y="127819"/>
            <a:ext cx="12005187" cy="7889339"/>
          </a:xfrm>
          <a:prstGeom prst="rect">
            <a:avLst/>
          </a:prstGeom>
          <a:noFill/>
        </p:spPr>
        <p:txBody>
          <a:bodyPr wrap="square" rtlCol="0">
            <a:spAutoFit/>
          </a:bodyPr>
          <a:lstStyle/>
          <a:p>
            <a:pPr>
              <a:lnSpc>
                <a:spcPct val="150000"/>
              </a:lnSpc>
            </a:pPr>
            <a:r>
              <a:rPr lang="de-AT" sz="3200" b="1" dirty="0">
                <a:solidFill>
                  <a:srgbClr val="202122"/>
                </a:solidFill>
                <a:effectLst/>
                <a:latin typeface="Arial" panose="020B0604020202020204" pitchFamily="34" charset="0"/>
                <a:ea typeface="Calibri" panose="020F0502020204030204" pitchFamily="34" charset="0"/>
                <a:cs typeface="Arial" panose="020B0604020202020204" pitchFamily="34" charset="0"/>
              </a:rPr>
              <a:t>&gt; </a:t>
            </a:r>
            <a:r>
              <a:rPr lang="de-AT" sz="2400" b="1" dirty="0">
                <a:solidFill>
                  <a:srgbClr val="202122"/>
                </a:solidFill>
                <a:effectLst/>
                <a:latin typeface="Arial" panose="020B0604020202020204" pitchFamily="34" charset="0"/>
                <a:ea typeface="Calibri" panose="020F0502020204030204" pitchFamily="34" charset="0"/>
                <a:cs typeface="Arial" panose="020B0604020202020204" pitchFamily="34" charset="0"/>
              </a:rPr>
              <a:t>Proteine der </a:t>
            </a:r>
            <a:r>
              <a:rPr lang="de-AT" sz="2400" b="1" dirty="0" err="1">
                <a:solidFill>
                  <a:srgbClr val="202122"/>
                </a:solidFill>
                <a:effectLst/>
                <a:latin typeface="Arial" panose="020B0604020202020204" pitchFamily="34" charset="0"/>
                <a:ea typeface="Calibri" panose="020F0502020204030204" pitchFamily="34" charset="0"/>
                <a:cs typeface="Arial" panose="020B0604020202020204" pitchFamily="34" charset="0"/>
              </a:rPr>
              <a:t>Polycomb</a:t>
            </a:r>
            <a:r>
              <a:rPr lang="de-AT" sz="2400" b="1" dirty="0">
                <a:solidFill>
                  <a:srgbClr val="202122"/>
                </a:solidFill>
                <a:effectLst/>
                <a:latin typeface="Arial" panose="020B0604020202020204" pitchFamily="34" charset="0"/>
                <a:ea typeface="Calibri" panose="020F0502020204030204" pitchFamily="34" charset="0"/>
                <a:cs typeface="Arial" panose="020B0604020202020204" pitchFamily="34" charset="0"/>
              </a:rPr>
              <a:t>-Gruppen</a:t>
            </a:r>
            <a:endParaRPr lang="de-AT" sz="2400" b="1"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AT" sz="2400" dirty="0">
                <a:solidFill>
                  <a:srgbClr val="202122"/>
                </a:solidFill>
                <a:effectLst/>
                <a:latin typeface="Calibri" panose="020F0502020204030204" pitchFamily="34" charset="0"/>
                <a:ea typeface="Calibri" panose="020F0502020204030204" pitchFamily="34" charset="0"/>
              </a:rPr>
              <a:t>Die </a:t>
            </a:r>
            <a:r>
              <a:rPr lang="de-AT" sz="2400" i="1" dirty="0">
                <a:solidFill>
                  <a:srgbClr val="202122"/>
                </a:solidFill>
                <a:effectLst/>
                <a:latin typeface="Calibri" panose="020F0502020204030204" pitchFamily="34" charset="0"/>
                <a:ea typeface="Calibri" panose="020F0502020204030204" pitchFamily="34" charset="0"/>
              </a:rPr>
              <a:t>Proteine der </a:t>
            </a:r>
            <a:r>
              <a:rPr lang="de-AT" sz="2400" i="1" dirty="0" err="1">
                <a:solidFill>
                  <a:srgbClr val="202122"/>
                </a:solidFill>
                <a:effectLst/>
                <a:latin typeface="Calibri" panose="020F0502020204030204" pitchFamily="34" charset="0"/>
                <a:ea typeface="Calibri" panose="020F0502020204030204" pitchFamily="34" charset="0"/>
              </a:rPr>
              <a:t>Polycomb</a:t>
            </a:r>
            <a:r>
              <a:rPr lang="de-AT" sz="2400" i="1" dirty="0">
                <a:solidFill>
                  <a:srgbClr val="202122"/>
                </a:solidFill>
                <a:effectLst/>
                <a:latin typeface="Calibri" panose="020F0502020204030204" pitchFamily="34" charset="0"/>
                <a:ea typeface="Calibri" panose="020F0502020204030204" pitchFamily="34" charset="0"/>
              </a:rPr>
              <a:t>-Gruppen</a:t>
            </a:r>
            <a:r>
              <a:rPr lang="de-AT" sz="2400" dirty="0">
                <a:solidFill>
                  <a:srgbClr val="202122"/>
                </a:solidFill>
                <a:effectLst/>
                <a:latin typeface="Calibri" panose="020F0502020204030204" pitchFamily="34" charset="0"/>
                <a:ea typeface="Calibri" panose="020F0502020204030204" pitchFamily="34" charset="0"/>
              </a:rPr>
              <a:t> sind wichtige Entwicklungsregulatoren, die die Expression von Hunderten von Genen steuern. Ihre Aktivität ist notwendig, um ein "epigenetisches Gedächtnis" spezifischer Genexpressionsmuster zu erhalten</a:t>
            </a:r>
            <a:endParaRPr lang="de-AT"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 </a:t>
            </a:r>
            <a:r>
              <a:rPr lang="de-AT"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Mikro-RNA</a:t>
            </a:r>
            <a:endParaRPr lang="de-AT"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Mikro-RNAs</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sind wichtige epigenetische Faktoren, die die Expression zahlreicher Gene über einen negativen Regulationsmechanismus steuern. Die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microRNAs</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können die mRNA spezifischer Gene durch Bindung an ihre codierenden Regionen abbauen oder sie können die Translation von Genen durch Bindung an die 3'-untranslatierte Region hemmen. </a:t>
            </a:r>
            <a:endParaRPr lang="de-AT"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Jüngste Entwicklungen haben die Existenz von </a:t>
            </a:r>
            <a:r>
              <a:rPr lang="de-AT" sz="1800" i="1" dirty="0">
                <a:solidFill>
                  <a:srgbClr val="FF0000"/>
                </a:solidFill>
                <a:effectLst/>
                <a:latin typeface="Arial" panose="020B0604020202020204" pitchFamily="34" charset="0"/>
                <a:ea typeface="Calibri" panose="020F0502020204030204" pitchFamily="34" charset="0"/>
                <a:cs typeface="Arial" panose="020B0604020202020204" pitchFamily="34" charset="0"/>
              </a:rPr>
              <a:t>Langlebigkeits-</a:t>
            </a:r>
            <a:r>
              <a:rPr lang="de-AT" sz="1800" i="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microRNAs</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nahegelegt, da diese nichtkodierenden RNAs die DNA-Reparatur, die oxidative Abwehr und andere Prozesse steuern, die wahrscheinlich für die Bestimmung der Lebensdauer von Individuen wichtig sind. Die Verlangsamung oder Verringerung der Dysregulation von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microRNAs</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der Lebensmitte kann einen wichtigen Einfluss auf die molekularen Degenerationsprozesse haben, die sonst mit dem Altern zunehmen. </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222222"/>
                </a:solidFill>
                <a:effectLst/>
                <a:latin typeface="TheSans-Plain"/>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188726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174DB3C-2D66-4CAB-903B-D1F5DCCF69E1}"/>
              </a:ext>
            </a:extLst>
          </p:cNvPr>
          <p:cNvPicPr>
            <a:picLocks noChangeAspect="1"/>
          </p:cNvPicPr>
          <p:nvPr/>
        </p:nvPicPr>
        <p:blipFill>
          <a:blip r:embed="rId2"/>
          <a:stretch>
            <a:fillRect/>
          </a:stretch>
        </p:blipFill>
        <p:spPr>
          <a:xfrm>
            <a:off x="2700337" y="3391748"/>
            <a:ext cx="6791325" cy="1552575"/>
          </a:xfrm>
          <a:prstGeom prst="rect">
            <a:avLst/>
          </a:prstGeom>
        </p:spPr>
      </p:pic>
      <p:sp>
        <p:nvSpPr>
          <p:cNvPr id="3" name="Textfeld 2">
            <a:extLst>
              <a:ext uri="{FF2B5EF4-FFF2-40B4-BE49-F238E27FC236}">
                <a16:creationId xmlns:a16="http://schemas.microsoft.com/office/drawing/2014/main" id="{348765FD-6D3A-47EE-85F7-4176A01A829F}"/>
              </a:ext>
            </a:extLst>
          </p:cNvPr>
          <p:cNvSpPr txBox="1"/>
          <p:nvPr/>
        </p:nvSpPr>
        <p:spPr>
          <a:xfrm>
            <a:off x="2219762" y="2516079"/>
            <a:ext cx="7930012" cy="461665"/>
          </a:xfrm>
          <a:prstGeom prst="rect">
            <a:avLst/>
          </a:prstGeom>
          <a:noFill/>
        </p:spPr>
        <p:txBody>
          <a:bodyPr wrap="square" rtlCol="0">
            <a:spAutoFit/>
          </a:bodyPr>
          <a:lstStyle/>
          <a:p>
            <a:r>
              <a:rPr lang="de-AT" sz="2400" b="1" dirty="0">
                <a:solidFill>
                  <a:srgbClr val="FF0000"/>
                </a:solidFill>
              </a:rPr>
              <a:t>Vom Verhalten und dem Umfeld kommende Einflüsse</a:t>
            </a:r>
          </a:p>
        </p:txBody>
      </p:sp>
      <p:sp>
        <p:nvSpPr>
          <p:cNvPr id="4" name="Textfeld 3">
            <a:extLst>
              <a:ext uri="{FF2B5EF4-FFF2-40B4-BE49-F238E27FC236}">
                <a16:creationId xmlns:a16="http://schemas.microsoft.com/office/drawing/2014/main" id="{408F73D8-F800-421E-BFA0-032DCC17C437}"/>
              </a:ext>
            </a:extLst>
          </p:cNvPr>
          <p:cNvSpPr txBox="1"/>
          <p:nvPr/>
        </p:nvSpPr>
        <p:spPr>
          <a:xfrm>
            <a:off x="1892359" y="5593415"/>
            <a:ext cx="8338599" cy="830997"/>
          </a:xfrm>
          <a:prstGeom prst="rect">
            <a:avLst/>
          </a:prstGeom>
          <a:noFill/>
        </p:spPr>
        <p:txBody>
          <a:bodyPr wrap="square" rtlCol="0">
            <a:spAutoFit/>
          </a:bodyPr>
          <a:lstStyle/>
          <a:p>
            <a:r>
              <a:rPr lang="de-AT" b="1" dirty="0">
                <a:solidFill>
                  <a:srgbClr val="FF0000"/>
                </a:solidFill>
              </a:rPr>
              <a:t>        </a:t>
            </a:r>
            <a:r>
              <a:rPr lang="de-AT" sz="2400" b="1" dirty="0">
                <a:solidFill>
                  <a:srgbClr val="FF0000"/>
                </a:solidFill>
              </a:rPr>
              <a:t>Änderung des Phänotyps</a:t>
            </a:r>
            <a:r>
              <a:rPr lang="de-AT" sz="2400" dirty="0"/>
              <a:t> z.B. körperliche Verfassung, Krankheitsanfälligkeit, Stress-Reaktion, gesund sein, langlebiger….</a:t>
            </a:r>
          </a:p>
        </p:txBody>
      </p:sp>
      <p:sp>
        <p:nvSpPr>
          <p:cNvPr id="5" name="Textfeld 4">
            <a:extLst>
              <a:ext uri="{FF2B5EF4-FFF2-40B4-BE49-F238E27FC236}">
                <a16:creationId xmlns:a16="http://schemas.microsoft.com/office/drawing/2014/main" id="{D9F28C06-6703-4D6B-82DB-2B370DB7FCD3}"/>
              </a:ext>
            </a:extLst>
          </p:cNvPr>
          <p:cNvSpPr txBox="1"/>
          <p:nvPr/>
        </p:nvSpPr>
        <p:spPr>
          <a:xfrm>
            <a:off x="994642" y="469459"/>
            <a:ext cx="9299276" cy="1815882"/>
          </a:xfrm>
          <a:prstGeom prst="rect">
            <a:avLst/>
          </a:prstGeom>
          <a:noFill/>
        </p:spPr>
        <p:txBody>
          <a:bodyPr wrap="square" rtlCol="0">
            <a:spAutoFit/>
          </a:bodyPr>
          <a:lstStyle/>
          <a:p>
            <a:pPr algn="ctr"/>
            <a:r>
              <a:rPr lang="de-AT" sz="2800" b="1" dirty="0">
                <a:solidFill>
                  <a:srgbClr val="0070C0"/>
                </a:solidFill>
              </a:rPr>
              <a:t>Epigenetische Mechanismen stellen die Verbindung zwischen Umweltfaktoren und phänotypischen Veränderungen während des gesamten Lebens her.  </a:t>
            </a:r>
            <a:br>
              <a:rPr lang="de-AT" sz="2800" b="1" dirty="0">
                <a:solidFill>
                  <a:srgbClr val="0070C0"/>
                </a:solidFill>
              </a:rPr>
            </a:br>
            <a:endParaRPr lang="de-AT" sz="2400" dirty="0">
              <a:solidFill>
                <a:srgbClr val="0070C0"/>
              </a:solidFill>
            </a:endParaRPr>
          </a:p>
        </p:txBody>
      </p:sp>
      <p:sp>
        <p:nvSpPr>
          <p:cNvPr id="7" name="Gleichschenkliges Dreieck 6">
            <a:extLst>
              <a:ext uri="{FF2B5EF4-FFF2-40B4-BE49-F238E27FC236}">
                <a16:creationId xmlns:a16="http://schemas.microsoft.com/office/drawing/2014/main" id="{E2B99DAF-0EEA-4C76-BE3B-85540A00297A}"/>
              </a:ext>
            </a:extLst>
          </p:cNvPr>
          <p:cNvSpPr/>
          <p:nvPr/>
        </p:nvSpPr>
        <p:spPr>
          <a:xfrm rot="10800000">
            <a:off x="3294715" y="3253657"/>
            <a:ext cx="4699127" cy="251059"/>
          </a:xfrm>
          <a:prstGeom prst="triangle">
            <a:avLst>
              <a:gd name="adj" fmla="val 49038"/>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Gleichschenkliges Dreieck 7">
            <a:extLst>
              <a:ext uri="{FF2B5EF4-FFF2-40B4-BE49-F238E27FC236}">
                <a16:creationId xmlns:a16="http://schemas.microsoft.com/office/drawing/2014/main" id="{0723B6D4-6994-4570-BE13-965051880F84}"/>
              </a:ext>
            </a:extLst>
          </p:cNvPr>
          <p:cNvSpPr/>
          <p:nvPr/>
        </p:nvSpPr>
        <p:spPr>
          <a:xfrm rot="10800000">
            <a:off x="2922646" y="5137506"/>
            <a:ext cx="5443268" cy="250165"/>
          </a:xfrm>
          <a:prstGeom prst="triangle">
            <a:avLst>
              <a:gd name="adj" fmla="val 50897"/>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Pfeil: nach rechts gekrümmt 14">
            <a:extLst>
              <a:ext uri="{FF2B5EF4-FFF2-40B4-BE49-F238E27FC236}">
                <a16:creationId xmlns:a16="http://schemas.microsoft.com/office/drawing/2014/main" id="{C74A4AC8-B403-46CB-8DAF-01CF2D58BDFB}"/>
              </a:ext>
            </a:extLst>
          </p:cNvPr>
          <p:cNvSpPr/>
          <p:nvPr/>
        </p:nvSpPr>
        <p:spPr>
          <a:xfrm>
            <a:off x="768197" y="2703007"/>
            <a:ext cx="849588" cy="3305907"/>
          </a:xfrm>
          <a:prstGeom prst="curvedRightArrow">
            <a:avLst>
              <a:gd name="adj1" fmla="val 25000"/>
              <a:gd name="adj2" fmla="val 50000"/>
              <a:gd name="adj3" fmla="val 190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21666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9377E5-E797-457A-BE1A-6C5CCF410B09}"/>
              </a:ext>
            </a:extLst>
          </p:cNvPr>
          <p:cNvSpPr txBox="1"/>
          <p:nvPr/>
        </p:nvSpPr>
        <p:spPr>
          <a:xfrm>
            <a:off x="235974" y="294968"/>
            <a:ext cx="11661058" cy="5232202"/>
          </a:xfrm>
          <a:prstGeom prst="rect">
            <a:avLst/>
          </a:prstGeom>
          <a:noFill/>
        </p:spPr>
        <p:txBody>
          <a:bodyPr wrap="square" rtlCol="0">
            <a:spAutoFit/>
          </a:bodyPr>
          <a:lstStyle/>
          <a:p>
            <a:endParaRPr lang="de-AT" dirty="0"/>
          </a:p>
          <a:p>
            <a:endParaRPr lang="de-AT" dirty="0"/>
          </a:p>
          <a:p>
            <a:endParaRPr lang="de-AT" dirty="0"/>
          </a:p>
          <a:p>
            <a:endParaRPr lang="de-AT" dirty="0"/>
          </a:p>
          <a:p>
            <a:endParaRPr lang="de-AT" dirty="0"/>
          </a:p>
          <a:p>
            <a:pPr algn="ctr"/>
            <a:r>
              <a:rPr lang="de-AT" sz="3200" b="1" dirty="0">
                <a:solidFill>
                  <a:srgbClr val="FF0000"/>
                </a:solidFill>
                <a:effectLst/>
              </a:rPr>
              <a:t>Das </a:t>
            </a:r>
            <a:r>
              <a:rPr lang="de-AT" sz="3200" b="1" dirty="0" err="1">
                <a:solidFill>
                  <a:srgbClr val="FF0000"/>
                </a:solidFill>
                <a:effectLst/>
              </a:rPr>
              <a:t>Exposom</a:t>
            </a:r>
            <a:r>
              <a:rPr lang="de-AT" sz="3200" b="1" dirty="0">
                <a:solidFill>
                  <a:srgbClr val="FF0000"/>
                </a:solidFill>
                <a:effectLst/>
              </a:rPr>
              <a:t> füllt die Lücke zwischen Genen und Gesundheit</a:t>
            </a:r>
          </a:p>
          <a:p>
            <a:endParaRPr lang="de-AT" sz="3200" dirty="0">
              <a:solidFill>
                <a:srgbClr val="FF0000"/>
              </a:solidFill>
            </a:endParaRPr>
          </a:p>
          <a:p>
            <a:endParaRPr lang="de-AT" dirty="0"/>
          </a:p>
          <a:p>
            <a:endParaRPr lang="de-AT" dirty="0"/>
          </a:p>
          <a:p>
            <a:r>
              <a:rPr lang="de-AT" sz="3600" dirty="0"/>
              <a:t>Das </a:t>
            </a:r>
            <a:r>
              <a:rPr lang="de-AT" sz="3600" dirty="0" err="1"/>
              <a:t>Exposom</a:t>
            </a:r>
            <a:r>
              <a:rPr lang="de-AT" sz="3600" dirty="0"/>
              <a:t> ist die Gesamtheit der Faktoren, denen ein Individuum während seines Lebens ausgesetzt ist, von seiner Zeugung über sein Leben </a:t>
            </a:r>
            <a:r>
              <a:rPr lang="de-AT" sz="3600" i="1" dirty="0"/>
              <a:t>in </a:t>
            </a:r>
            <a:r>
              <a:rPr lang="de-AT" sz="3600" i="1" dirty="0" err="1"/>
              <a:t>utero</a:t>
            </a:r>
            <a:r>
              <a:rPr lang="de-AT" sz="3600" dirty="0"/>
              <a:t> bis nach der Geburt bis zu seinem Tod.</a:t>
            </a:r>
          </a:p>
        </p:txBody>
      </p:sp>
    </p:spTree>
    <p:extLst>
      <p:ext uri="{BB962C8B-B14F-4D97-AF65-F5344CB8AC3E}">
        <p14:creationId xmlns:p14="http://schemas.microsoft.com/office/powerpoint/2010/main" val="1868289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1AFE797-5AE6-42B6-A3A0-025A7A3DDA42}"/>
              </a:ext>
            </a:extLst>
          </p:cNvPr>
          <p:cNvSpPr txBox="1"/>
          <p:nvPr/>
        </p:nvSpPr>
        <p:spPr>
          <a:xfrm>
            <a:off x="157316" y="117693"/>
            <a:ext cx="11897032" cy="6740307"/>
          </a:xfrm>
          <a:prstGeom prst="rect">
            <a:avLst/>
          </a:prstGeom>
          <a:noFill/>
        </p:spPr>
        <p:txBody>
          <a:bodyPr wrap="square" rtlCol="0">
            <a:spAutoFit/>
          </a:bodyPr>
          <a:lstStyle/>
          <a:p>
            <a:r>
              <a:rPr lang="de-AT" sz="2400" b="1" dirty="0">
                <a:solidFill>
                  <a:srgbClr val="FF0000"/>
                </a:solidFill>
              </a:rPr>
              <a:t>Unser </a:t>
            </a:r>
            <a:r>
              <a:rPr lang="de-AT" sz="2400" b="1" dirty="0" err="1">
                <a:solidFill>
                  <a:srgbClr val="FF0000"/>
                </a:solidFill>
              </a:rPr>
              <a:t>Exposom</a:t>
            </a:r>
            <a:r>
              <a:rPr lang="de-AT" sz="2400" b="1" dirty="0">
                <a:solidFill>
                  <a:srgbClr val="FF0000"/>
                </a:solidFill>
              </a:rPr>
              <a:t> ist die Summe einer großen Anzahl von Variablen:  </a:t>
            </a:r>
          </a:p>
          <a:p>
            <a:endParaRPr lang="de-AT" sz="2400" dirty="0"/>
          </a:p>
          <a:p>
            <a:pPr marL="342900" indent="-342900">
              <a:buFont typeface="Wingdings" panose="05000000000000000000" pitchFamily="2" charset="2"/>
              <a:buChar char="ü"/>
            </a:pPr>
            <a:r>
              <a:rPr lang="de-AT" sz="2400" dirty="0"/>
              <a:t>was wir essen, (Ernährung mit Optimierung unseres Methylkapitals nach dem Vorbild der Kreta-Diät, Phytonährstoffe, bis zur kalorienreduzierten „epigenetischen Diät“), </a:t>
            </a:r>
          </a:p>
          <a:p>
            <a:pPr marL="342900" indent="-342900">
              <a:buFont typeface="Wingdings" panose="05000000000000000000" pitchFamily="2" charset="2"/>
              <a:buChar char="ü"/>
            </a:pPr>
            <a:r>
              <a:rPr lang="de-AT" sz="2400" dirty="0"/>
              <a:t>körperliche Aktivität, die konkrete positive Auswirkungen auf das Epigenom hat, </a:t>
            </a:r>
          </a:p>
          <a:p>
            <a:pPr marL="342900" indent="-342900">
              <a:buFont typeface="Wingdings" panose="05000000000000000000" pitchFamily="2" charset="2"/>
              <a:buChar char="ü"/>
            </a:pPr>
            <a:r>
              <a:rPr lang="de-AT" sz="2400" dirty="0"/>
              <a:t>unser soziales Milieu, (wie Freundschaften und familiäre Beziehungen, und die Art und Weise wie wir aufwachsen, begleitet von mütterlicher Fürsorge, </a:t>
            </a:r>
          </a:p>
          <a:p>
            <a:pPr marL="342900" indent="-342900">
              <a:buFont typeface="Wingdings" panose="05000000000000000000" pitchFamily="2" charset="2"/>
              <a:buChar char="ü"/>
            </a:pPr>
            <a:r>
              <a:rPr lang="de-AT" sz="2400" dirty="0"/>
              <a:t>ohne Kindheitstraumata, wie sie verursacht werden durch ein unstrukturiertes Umfeld, prekäre und unstabile Bedingungen und kindlicher Not durch Gewalttätigkeiten), </a:t>
            </a:r>
          </a:p>
          <a:p>
            <a:pPr marL="342900" indent="-342900">
              <a:buFont typeface="Wingdings" panose="05000000000000000000" pitchFamily="2" charset="2"/>
              <a:buChar char="ü"/>
            </a:pPr>
            <a:r>
              <a:rPr lang="de-AT" sz="2400" dirty="0"/>
              <a:t>Einsamkeit, Trauer, toxischer Stress, Burnout und Depressionen, </a:t>
            </a:r>
          </a:p>
          <a:p>
            <a:pPr marL="342900" indent="-342900">
              <a:buFont typeface="Wingdings" panose="05000000000000000000" pitchFamily="2" charset="2"/>
              <a:buChar char="ü"/>
            </a:pPr>
            <a:r>
              <a:rPr lang="de-AT" sz="2400" dirty="0"/>
              <a:t>Störungen des Tagesrhythmus (Jet Lag, Schichtarbeit, Schlafentzug), persönlicher Lebensstil, wie zum Beispiel Meditation. </a:t>
            </a:r>
          </a:p>
          <a:p>
            <a:pPr marL="342900" indent="-342900">
              <a:buFont typeface="Wingdings" panose="05000000000000000000" pitchFamily="2" charset="2"/>
              <a:buChar char="ü"/>
            </a:pPr>
            <a:r>
              <a:rPr lang="de-AT" sz="2400" dirty="0"/>
              <a:t>Schadstoffe: Tabak, Alkohol, Drogen, </a:t>
            </a:r>
          </a:p>
          <a:p>
            <a:pPr marL="342900" indent="-342900">
              <a:buFont typeface="Wingdings" panose="05000000000000000000" pitchFamily="2" charset="2"/>
              <a:buChar char="ü"/>
            </a:pPr>
            <a:r>
              <a:rPr lang="de-AT" sz="2400" dirty="0"/>
              <a:t>Umweltchemikalien (Pestizide), </a:t>
            </a:r>
          </a:p>
          <a:p>
            <a:pPr marL="342900" indent="-342900">
              <a:buFont typeface="Wingdings" panose="05000000000000000000" pitchFamily="2" charset="2"/>
              <a:buChar char="ü"/>
            </a:pPr>
            <a:r>
              <a:rPr lang="de-AT" sz="2400" dirty="0"/>
              <a:t>Medikamente wie bei PPI-Langzeiteinnahme und einer </a:t>
            </a:r>
            <a:r>
              <a:rPr lang="de-AT" sz="2400" dirty="0" err="1"/>
              <a:t>Langzeitcortisoltherapie</a:t>
            </a:r>
            <a:r>
              <a:rPr lang="de-AT" sz="2400" dirty="0"/>
              <a:t>, </a:t>
            </a:r>
          </a:p>
          <a:p>
            <a:pPr marL="342900" indent="-342900">
              <a:buFont typeface="Wingdings" panose="05000000000000000000" pitchFamily="2" charset="2"/>
              <a:buChar char="ü"/>
            </a:pPr>
            <a:r>
              <a:rPr lang="de-AT" sz="2400" dirty="0"/>
              <a:t>Medikamentenrückstände </a:t>
            </a:r>
          </a:p>
          <a:p>
            <a:pPr marL="342900" indent="-342900">
              <a:buFont typeface="Wingdings" panose="05000000000000000000" pitchFamily="2" charset="2"/>
              <a:buChar char="ü"/>
            </a:pPr>
            <a:r>
              <a:rPr lang="de-AT" sz="2400" dirty="0" err="1"/>
              <a:t>Lebensmittelkontaminante</a:t>
            </a:r>
            <a:r>
              <a:rPr lang="de-AT" sz="2400" dirty="0"/>
              <a:t>, Schimmelpilzgifte, Fremdöstrogene (z.B. Bisphenol A oder Parabene) sowie Pflanzenhormone </a:t>
            </a:r>
          </a:p>
        </p:txBody>
      </p:sp>
    </p:spTree>
    <p:extLst>
      <p:ext uri="{BB962C8B-B14F-4D97-AF65-F5344CB8AC3E}">
        <p14:creationId xmlns:p14="http://schemas.microsoft.com/office/powerpoint/2010/main" val="231279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96C4B6E6-940C-4903-9DB7-D891A6146AD4}"/>
              </a:ext>
            </a:extLst>
          </p:cNvPr>
          <p:cNvGraphicFramePr/>
          <p:nvPr>
            <p:extLst>
              <p:ext uri="{D42A27DB-BD31-4B8C-83A1-F6EECF244321}">
                <p14:modId xmlns:p14="http://schemas.microsoft.com/office/powerpoint/2010/main" val="3701807007"/>
              </p:ext>
            </p:extLst>
          </p:nvPr>
        </p:nvGraphicFramePr>
        <p:xfrm>
          <a:off x="1793336" y="118133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542995E2-2FFE-499A-8EEA-B174EEB6C76D}"/>
              </a:ext>
            </a:extLst>
          </p:cNvPr>
          <p:cNvSpPr txBox="1"/>
          <p:nvPr/>
        </p:nvSpPr>
        <p:spPr>
          <a:xfrm>
            <a:off x="6728604" y="2898475"/>
            <a:ext cx="4589253" cy="1292662"/>
          </a:xfrm>
          <a:prstGeom prst="rect">
            <a:avLst/>
          </a:prstGeom>
          <a:noFill/>
        </p:spPr>
        <p:txBody>
          <a:bodyPr wrap="square" rtlCol="0">
            <a:spAutoFit/>
          </a:bodyPr>
          <a:lstStyle/>
          <a:p>
            <a:r>
              <a:rPr lang="de-AT" sz="2000" dirty="0">
                <a:solidFill>
                  <a:srgbClr val="FF0000"/>
                </a:solidFill>
                <a:latin typeface="Arial" panose="020B0604020202020204" pitchFamily="34" charset="0"/>
                <a:cs typeface="Arial" panose="020B0604020202020204" pitchFamily="34" charset="0"/>
              </a:rPr>
              <a:t>Folge:</a:t>
            </a:r>
            <a:r>
              <a:rPr lang="de-AT" sz="2000" dirty="0">
                <a:latin typeface="Arial" panose="020B0604020202020204" pitchFamily="34" charset="0"/>
                <a:cs typeface="Arial" panose="020B0604020202020204" pitchFamily="34" charset="0"/>
              </a:rPr>
              <a:t>  ROS-Freisetzung und oxidative Desaminierung von Dopamin u.a. </a:t>
            </a:r>
            <a:r>
              <a:rPr lang="de-AT" sz="2000" dirty="0" err="1">
                <a:latin typeface="Arial" panose="020B0604020202020204" pitchFamily="34" charset="0"/>
                <a:cs typeface="Arial" panose="020B0604020202020204" pitchFamily="34" charset="0"/>
              </a:rPr>
              <a:t>monaminergen</a:t>
            </a:r>
            <a:r>
              <a:rPr lang="de-AT" sz="2000" dirty="0">
                <a:latin typeface="Arial" panose="020B0604020202020204" pitchFamily="34" charset="0"/>
                <a:cs typeface="Arial" panose="020B0604020202020204" pitchFamily="34" charset="0"/>
              </a:rPr>
              <a:t> Hirnbotenstoffen</a:t>
            </a:r>
            <a:endParaRPr lang="de-AT" sz="2000" dirty="0"/>
          </a:p>
          <a:p>
            <a:endParaRPr lang="de-AT" dirty="0"/>
          </a:p>
        </p:txBody>
      </p:sp>
      <p:sp>
        <p:nvSpPr>
          <p:cNvPr id="4" name="Textfeld 3">
            <a:extLst>
              <a:ext uri="{FF2B5EF4-FFF2-40B4-BE49-F238E27FC236}">
                <a16:creationId xmlns:a16="http://schemas.microsoft.com/office/drawing/2014/main" id="{8ADDA74D-407C-4AF8-B8F9-3F68EBCDCF7F}"/>
              </a:ext>
            </a:extLst>
          </p:cNvPr>
          <p:cNvSpPr txBox="1"/>
          <p:nvPr/>
        </p:nvSpPr>
        <p:spPr>
          <a:xfrm>
            <a:off x="452590" y="392629"/>
            <a:ext cx="6931621" cy="523220"/>
          </a:xfrm>
          <a:prstGeom prst="rect">
            <a:avLst/>
          </a:prstGeom>
          <a:noFill/>
        </p:spPr>
        <p:txBody>
          <a:bodyPr wrap="square" rtlCol="0">
            <a:spAutoFit/>
          </a:bodyPr>
          <a:lstStyle/>
          <a:p>
            <a:r>
              <a:rPr lang="de-AT" sz="2800" dirty="0"/>
              <a:t> </a:t>
            </a:r>
            <a:r>
              <a:rPr lang="de-AT" sz="2800" b="1" dirty="0">
                <a:solidFill>
                  <a:srgbClr val="FF0000"/>
                </a:solidFill>
              </a:rPr>
              <a:t>Ademetionin-Mangel</a:t>
            </a:r>
            <a:r>
              <a:rPr lang="de-AT" sz="2800" dirty="0"/>
              <a:t> bei</a:t>
            </a:r>
          </a:p>
        </p:txBody>
      </p:sp>
      <p:sp>
        <p:nvSpPr>
          <p:cNvPr id="5" name="Smiley 4">
            <a:extLst>
              <a:ext uri="{FF2B5EF4-FFF2-40B4-BE49-F238E27FC236}">
                <a16:creationId xmlns:a16="http://schemas.microsoft.com/office/drawing/2014/main" id="{5767BD15-749B-4E0C-A400-1627ECE2FCF6}"/>
              </a:ext>
            </a:extLst>
          </p:cNvPr>
          <p:cNvSpPr/>
          <p:nvPr/>
        </p:nvSpPr>
        <p:spPr>
          <a:xfrm>
            <a:off x="-6823643" y="-2072363"/>
            <a:ext cx="50906"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Smiley 5">
            <a:extLst>
              <a:ext uri="{FF2B5EF4-FFF2-40B4-BE49-F238E27FC236}">
                <a16:creationId xmlns:a16="http://schemas.microsoft.com/office/drawing/2014/main" id="{1521C1C5-1602-4F4E-92A7-391B2D414909}"/>
              </a:ext>
            </a:extLst>
          </p:cNvPr>
          <p:cNvSpPr/>
          <p:nvPr/>
        </p:nvSpPr>
        <p:spPr>
          <a:xfrm>
            <a:off x="-3730970" y="-337643"/>
            <a:ext cx="9157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Smiley 6">
            <a:extLst>
              <a:ext uri="{FF2B5EF4-FFF2-40B4-BE49-F238E27FC236}">
                <a16:creationId xmlns:a16="http://schemas.microsoft.com/office/drawing/2014/main" id="{1BFAA6D0-9A1C-475B-A00B-A758570EDC45}"/>
              </a:ext>
            </a:extLst>
          </p:cNvPr>
          <p:cNvSpPr/>
          <p:nvPr/>
        </p:nvSpPr>
        <p:spPr>
          <a:xfrm>
            <a:off x="3388887" y="2638389"/>
            <a:ext cx="520172" cy="5201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Smiley 7">
            <a:extLst>
              <a:ext uri="{FF2B5EF4-FFF2-40B4-BE49-F238E27FC236}">
                <a16:creationId xmlns:a16="http://schemas.microsoft.com/office/drawing/2014/main" id="{71E620AC-C5EF-44F0-8AC6-66F68F8BE62F}"/>
              </a:ext>
            </a:extLst>
          </p:cNvPr>
          <p:cNvSpPr/>
          <p:nvPr/>
        </p:nvSpPr>
        <p:spPr>
          <a:xfrm>
            <a:off x="5058746" y="3284720"/>
            <a:ext cx="520171" cy="5201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Gewitterblitz 8">
            <a:extLst>
              <a:ext uri="{FF2B5EF4-FFF2-40B4-BE49-F238E27FC236}">
                <a16:creationId xmlns:a16="http://schemas.microsoft.com/office/drawing/2014/main" id="{3E85EFB4-9D12-40C5-87BA-0FA02386C11C}"/>
              </a:ext>
            </a:extLst>
          </p:cNvPr>
          <p:cNvSpPr/>
          <p:nvPr/>
        </p:nvSpPr>
        <p:spPr>
          <a:xfrm>
            <a:off x="6469811" y="4252822"/>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6" name="Picture 2" descr="Bildergebnis für smilies">
            <a:extLst>
              <a:ext uri="{FF2B5EF4-FFF2-40B4-BE49-F238E27FC236}">
                <a16:creationId xmlns:a16="http://schemas.microsoft.com/office/drawing/2014/main" id="{21DA231D-6E82-46A9-9293-227A9617B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515" y="2031929"/>
            <a:ext cx="803246" cy="803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smilies">
            <a:extLst>
              <a:ext uri="{FF2B5EF4-FFF2-40B4-BE49-F238E27FC236}">
                <a16:creationId xmlns:a16="http://schemas.microsoft.com/office/drawing/2014/main" id="{CC203675-E185-4D5E-8B74-FB1F75B379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274" y="2561629"/>
            <a:ext cx="865314" cy="8653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ergebnis für smilies">
            <a:extLst>
              <a:ext uri="{FF2B5EF4-FFF2-40B4-BE49-F238E27FC236}">
                <a16:creationId xmlns:a16="http://schemas.microsoft.com/office/drawing/2014/main" id="{E3ADF62B-84F9-49B4-B86A-C88FCC6F16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204" y="3091626"/>
            <a:ext cx="1191765" cy="1032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smilies">
            <a:extLst>
              <a:ext uri="{FF2B5EF4-FFF2-40B4-BE49-F238E27FC236}">
                <a16:creationId xmlns:a16="http://schemas.microsoft.com/office/drawing/2014/main" id="{CAEC1E13-C931-4657-9DBA-4E87C59DC7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3385" y="3931816"/>
            <a:ext cx="1279493" cy="11085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miley">
            <a:extLst>
              <a:ext uri="{FF2B5EF4-FFF2-40B4-BE49-F238E27FC236}">
                <a16:creationId xmlns:a16="http://schemas.microsoft.com/office/drawing/2014/main" id="{A8D047C5-5788-4D97-84CA-4F9B8417DA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332" y="1513914"/>
            <a:ext cx="952403" cy="9081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8E9CD1E4-74AD-4923-9A30-A229D47DA5E5}"/>
              </a:ext>
            </a:extLst>
          </p:cNvPr>
          <p:cNvSpPr txBox="1"/>
          <p:nvPr/>
        </p:nvSpPr>
        <p:spPr>
          <a:xfrm>
            <a:off x="6920882" y="141381"/>
            <a:ext cx="5292969" cy="2862322"/>
          </a:xfrm>
          <a:prstGeom prst="rect">
            <a:avLst/>
          </a:prstGeom>
          <a:noFill/>
        </p:spPr>
        <p:txBody>
          <a:bodyPr wrap="square" rtlCol="0">
            <a:spAutoFit/>
          </a:bodyPr>
          <a:lstStyle/>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im Alter, bei neurodegenerativen Erkrankungen wie bei</a:t>
            </a:r>
          </a:p>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Alzheimerkrankheit mit spätem Beginn (80% der Demenzen), bei</a:t>
            </a:r>
          </a:p>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toxischem Stress, Burnout und Depressionen, </a:t>
            </a:r>
          </a:p>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bei Rauchern, </a:t>
            </a:r>
          </a:p>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Alkoholabusus, </a:t>
            </a:r>
          </a:p>
          <a:p>
            <a:pPr marL="342900" indent="-342900">
              <a:buFont typeface="Wingdings" panose="05000000000000000000" pitchFamily="2" charset="2"/>
              <a:buChar char="ü"/>
            </a:pPr>
            <a:r>
              <a:rPr lang="de-AT" dirty="0">
                <a:latin typeface="Arial" panose="020B0604020202020204" pitchFamily="34" charset="0"/>
                <a:cs typeface="Arial" panose="020B0604020202020204" pitchFamily="34" charset="0"/>
              </a:rPr>
              <a:t>PPI-Langzeiteinnahme und einer </a:t>
            </a:r>
          </a:p>
          <a:p>
            <a:pPr marL="342900" indent="-342900">
              <a:buFont typeface="Wingdings" panose="05000000000000000000" pitchFamily="2" charset="2"/>
              <a:buChar char="ü"/>
            </a:pPr>
            <a:r>
              <a:rPr lang="de-AT" dirty="0" err="1">
                <a:latin typeface="Arial" panose="020B0604020202020204" pitchFamily="34" charset="0"/>
                <a:cs typeface="Arial" panose="020B0604020202020204" pitchFamily="34" charset="0"/>
              </a:rPr>
              <a:t>Langzeitcortisoltherapie</a:t>
            </a:r>
            <a:r>
              <a:rPr lang="de-AT" dirty="0">
                <a:latin typeface="Arial" panose="020B0604020202020204" pitchFamily="34" charset="0"/>
                <a:cs typeface="Arial" panose="020B0604020202020204" pitchFamily="34" charset="0"/>
              </a:rPr>
              <a:t>.</a:t>
            </a:r>
          </a:p>
          <a:p>
            <a:endParaRPr lang="de-AT" dirty="0"/>
          </a:p>
        </p:txBody>
      </p:sp>
      <p:sp>
        <p:nvSpPr>
          <p:cNvPr id="13" name="Geschweifte Klammer links 12">
            <a:extLst>
              <a:ext uri="{FF2B5EF4-FFF2-40B4-BE49-F238E27FC236}">
                <a16:creationId xmlns:a16="http://schemas.microsoft.com/office/drawing/2014/main" id="{FDC36FE3-BC63-4CCB-BE96-CA3059704B01}"/>
              </a:ext>
            </a:extLst>
          </p:cNvPr>
          <p:cNvSpPr/>
          <p:nvPr/>
        </p:nvSpPr>
        <p:spPr>
          <a:xfrm>
            <a:off x="6728548" y="250603"/>
            <a:ext cx="304512" cy="2352900"/>
          </a:xfrm>
          <a:prstGeom prst="leftBrace">
            <a:avLst>
              <a:gd name="adj1" fmla="val 2558"/>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solidFill>
                <a:srgbClr val="FF0000"/>
              </a:solidFill>
            </a:endParaRPr>
          </a:p>
        </p:txBody>
      </p:sp>
      <p:cxnSp>
        <p:nvCxnSpPr>
          <p:cNvPr id="15" name="Gerader Verbinder 14">
            <a:extLst>
              <a:ext uri="{FF2B5EF4-FFF2-40B4-BE49-F238E27FC236}">
                <a16:creationId xmlns:a16="http://schemas.microsoft.com/office/drawing/2014/main" id="{F6FCC7AE-7400-43AE-8746-A35F5EBD7F57}"/>
              </a:ext>
            </a:extLst>
          </p:cNvPr>
          <p:cNvCxnSpPr>
            <a:cxnSpLocks/>
            <a:endCxn id="13" idx="1"/>
          </p:cNvCxnSpPr>
          <p:nvPr/>
        </p:nvCxnSpPr>
        <p:spPr>
          <a:xfrm>
            <a:off x="4303287" y="781222"/>
            <a:ext cx="2425261" cy="6458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5003E2B8-B093-45A5-AFB9-C3AB519A7A5B}"/>
              </a:ext>
            </a:extLst>
          </p:cNvPr>
          <p:cNvPicPr>
            <a:picLocks noChangeAspect="1"/>
          </p:cNvPicPr>
          <p:nvPr/>
        </p:nvPicPr>
        <p:blipFill>
          <a:blip r:embed="rId12"/>
          <a:stretch>
            <a:fillRect/>
          </a:stretch>
        </p:blipFill>
        <p:spPr>
          <a:xfrm>
            <a:off x="25144" y="458610"/>
            <a:ext cx="513459" cy="523220"/>
          </a:xfrm>
          <a:prstGeom prst="rect">
            <a:avLst/>
          </a:prstGeom>
        </p:spPr>
      </p:pic>
      <p:pic>
        <p:nvPicPr>
          <p:cNvPr id="17" name="Grafik 16">
            <a:extLst>
              <a:ext uri="{FF2B5EF4-FFF2-40B4-BE49-F238E27FC236}">
                <a16:creationId xmlns:a16="http://schemas.microsoft.com/office/drawing/2014/main" id="{F77758AC-20C7-4BF7-827B-0E7C259EAA44}"/>
              </a:ext>
            </a:extLst>
          </p:cNvPr>
          <p:cNvPicPr>
            <a:picLocks noChangeAspect="1"/>
          </p:cNvPicPr>
          <p:nvPr/>
        </p:nvPicPr>
        <p:blipFill>
          <a:blip r:embed="rId13"/>
          <a:stretch>
            <a:fillRect/>
          </a:stretch>
        </p:blipFill>
        <p:spPr>
          <a:xfrm>
            <a:off x="2041164" y="1544948"/>
            <a:ext cx="555418" cy="523220"/>
          </a:xfrm>
          <a:prstGeom prst="rect">
            <a:avLst/>
          </a:prstGeom>
        </p:spPr>
      </p:pic>
      <p:pic>
        <p:nvPicPr>
          <p:cNvPr id="18" name="Grafik 17">
            <a:extLst>
              <a:ext uri="{FF2B5EF4-FFF2-40B4-BE49-F238E27FC236}">
                <a16:creationId xmlns:a16="http://schemas.microsoft.com/office/drawing/2014/main" id="{1BE46C3A-EBDB-4E48-AED2-4C286C9BE158}"/>
              </a:ext>
            </a:extLst>
          </p:cNvPr>
          <p:cNvPicPr>
            <a:picLocks noChangeAspect="1"/>
          </p:cNvPicPr>
          <p:nvPr/>
        </p:nvPicPr>
        <p:blipFill>
          <a:blip r:embed="rId14"/>
          <a:stretch>
            <a:fillRect/>
          </a:stretch>
        </p:blipFill>
        <p:spPr>
          <a:xfrm>
            <a:off x="3429358" y="2213998"/>
            <a:ext cx="627406" cy="613718"/>
          </a:xfrm>
          <a:prstGeom prst="rect">
            <a:avLst/>
          </a:prstGeom>
        </p:spPr>
      </p:pic>
      <p:pic>
        <p:nvPicPr>
          <p:cNvPr id="19" name="Grafik 18">
            <a:extLst>
              <a:ext uri="{FF2B5EF4-FFF2-40B4-BE49-F238E27FC236}">
                <a16:creationId xmlns:a16="http://schemas.microsoft.com/office/drawing/2014/main" id="{0642C811-5357-477A-A59C-CA5F2F770C40}"/>
              </a:ext>
            </a:extLst>
          </p:cNvPr>
          <p:cNvPicPr>
            <a:picLocks noChangeAspect="1"/>
          </p:cNvPicPr>
          <p:nvPr/>
        </p:nvPicPr>
        <p:blipFill>
          <a:blip r:embed="rId15"/>
          <a:stretch>
            <a:fillRect/>
          </a:stretch>
        </p:blipFill>
        <p:spPr>
          <a:xfrm>
            <a:off x="5934488" y="3040448"/>
            <a:ext cx="785195" cy="772990"/>
          </a:xfrm>
          <a:prstGeom prst="rect">
            <a:avLst/>
          </a:prstGeom>
        </p:spPr>
      </p:pic>
      <p:pic>
        <p:nvPicPr>
          <p:cNvPr id="20" name="Grafik 19">
            <a:extLst>
              <a:ext uri="{FF2B5EF4-FFF2-40B4-BE49-F238E27FC236}">
                <a16:creationId xmlns:a16="http://schemas.microsoft.com/office/drawing/2014/main" id="{35C13E32-7CFD-447F-8582-2E9255DB0CF1}"/>
              </a:ext>
            </a:extLst>
          </p:cNvPr>
          <p:cNvPicPr>
            <a:picLocks noChangeAspect="1"/>
          </p:cNvPicPr>
          <p:nvPr/>
        </p:nvPicPr>
        <p:blipFill>
          <a:blip r:embed="rId16"/>
          <a:stretch>
            <a:fillRect/>
          </a:stretch>
        </p:blipFill>
        <p:spPr>
          <a:xfrm>
            <a:off x="8514572" y="4075983"/>
            <a:ext cx="925070" cy="879723"/>
          </a:xfrm>
          <a:prstGeom prst="rect">
            <a:avLst/>
          </a:prstGeom>
        </p:spPr>
      </p:pic>
    </p:spTree>
    <p:extLst>
      <p:ext uri="{BB962C8B-B14F-4D97-AF65-F5344CB8AC3E}">
        <p14:creationId xmlns:p14="http://schemas.microsoft.com/office/powerpoint/2010/main" val="1174450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756187F-F8EE-4966-8C40-0EF94EA7B567}"/>
              </a:ext>
            </a:extLst>
          </p:cNvPr>
          <p:cNvSpPr txBox="1"/>
          <p:nvPr/>
        </p:nvSpPr>
        <p:spPr>
          <a:xfrm>
            <a:off x="108155" y="98323"/>
            <a:ext cx="11985522" cy="2051844"/>
          </a:xfrm>
          <a:prstGeom prst="rect">
            <a:avLst/>
          </a:prstGeom>
          <a:noFill/>
        </p:spPr>
        <p:txBody>
          <a:bodyPr wrap="square" rtlCol="0">
            <a:spAutoFit/>
          </a:bodyPr>
          <a:lstStyle/>
          <a:p>
            <a:pPr algn="ctr">
              <a:lnSpc>
                <a:spcPct val="150000"/>
              </a:lnSpc>
              <a:spcAft>
                <a:spcPts val="800"/>
              </a:spcAft>
            </a:pPr>
            <a:r>
              <a:rPr lang="de-AT"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Epigenetische Prozesse wie die DNA-De-Methylierung spielt eine wichtige </a:t>
            </a:r>
            <a:r>
              <a:rPr lang="de-AT"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Rolle bei der </a:t>
            </a:r>
          </a:p>
          <a:p>
            <a:pPr algn="ctr">
              <a:lnSpc>
                <a:spcPct val="150000"/>
              </a:lnSpc>
              <a:spcAft>
                <a:spcPts val="800"/>
              </a:spcAft>
            </a:pPr>
            <a:r>
              <a:rPr lang="de-AT" sz="2000"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Alzheimer-Krankheit. </a:t>
            </a:r>
          </a:p>
          <a:p>
            <a:r>
              <a:rPr lang="de-DE" b="1" dirty="0"/>
              <a:t>Alzheimer &amp; Co in der Sackgasse - Epigenetik zeigt den Weg</a:t>
            </a:r>
          </a:p>
          <a:p>
            <a:r>
              <a:rPr lang="de-DE" b="1" dirty="0"/>
              <a:t>Webinar 14.10.2020 – 18 bis 19 Uhr 30</a:t>
            </a:r>
          </a:p>
          <a:p>
            <a:endParaRPr lang="de-AT" dirty="0"/>
          </a:p>
        </p:txBody>
      </p:sp>
      <p:sp>
        <p:nvSpPr>
          <p:cNvPr id="3" name="Textfeld 2">
            <a:extLst>
              <a:ext uri="{FF2B5EF4-FFF2-40B4-BE49-F238E27FC236}">
                <a16:creationId xmlns:a16="http://schemas.microsoft.com/office/drawing/2014/main" id="{A15D975F-C165-4CD0-9DC4-AF13D43CA46D}"/>
              </a:ext>
            </a:extLst>
          </p:cNvPr>
          <p:cNvSpPr txBox="1"/>
          <p:nvPr/>
        </p:nvSpPr>
        <p:spPr>
          <a:xfrm>
            <a:off x="186813" y="2645839"/>
            <a:ext cx="11906864" cy="4278094"/>
          </a:xfrm>
          <a:prstGeom prst="rect">
            <a:avLst/>
          </a:prstGeom>
          <a:noFill/>
        </p:spPr>
        <p:txBody>
          <a:bodyPr wrap="square" rtlCol="0">
            <a:spAutoFit/>
          </a:bodyPr>
          <a:lstStyle/>
          <a:p>
            <a:pPr algn="ctr"/>
            <a:r>
              <a:rPr lang="de-AT" sz="2000" b="1" dirty="0">
                <a:solidFill>
                  <a:srgbClr val="FF0000"/>
                </a:solidFill>
                <a:latin typeface="Arial" panose="020B0604020202020204" pitchFamily="34" charset="0"/>
                <a:cs typeface="Arial" panose="020B0604020202020204" pitchFamily="34" charset="0"/>
              </a:rPr>
              <a:t>Die Angst und ihre Kinder: Furcht, Zwang, toxischer Stress, Burnout </a:t>
            </a:r>
            <a:r>
              <a:rPr lang="de-AT" sz="1800" b="1" dirty="0">
                <a:solidFill>
                  <a:srgbClr val="FF0000"/>
                </a:solidFill>
                <a:latin typeface="Arial" panose="020B0604020202020204" pitchFamily="34" charset="0"/>
                <a:cs typeface="Arial" panose="020B0604020202020204" pitchFamily="34" charset="0"/>
              </a:rPr>
              <a:t>und Depressionen</a:t>
            </a:r>
          </a:p>
          <a:p>
            <a:pPr algn="ctr"/>
            <a:r>
              <a:rPr lang="de-AT" b="1" dirty="0">
                <a:solidFill>
                  <a:srgbClr val="FF0000"/>
                </a:solidFill>
                <a:latin typeface="Arial" panose="020B0604020202020204" pitchFamily="34" charset="0"/>
                <a:cs typeface="Arial" panose="020B0604020202020204" pitchFamily="34" charset="0"/>
              </a:rPr>
              <a:t>(15,3 + 3 + 8 + 5,7 + 26 = 58 % der Bevölkerung betroffen)</a:t>
            </a:r>
            <a:endParaRPr lang="de-AT" sz="1800" b="1" dirty="0">
              <a:solidFill>
                <a:srgbClr val="FF0000"/>
              </a:solidFill>
              <a:latin typeface="Arial" panose="020B0604020202020204" pitchFamily="34" charset="0"/>
              <a:cs typeface="Arial" panose="020B0604020202020204" pitchFamily="34" charset="0"/>
            </a:endParaRPr>
          </a:p>
          <a:p>
            <a:endParaRPr lang="de-AT" b="1" dirty="0"/>
          </a:p>
          <a:p>
            <a:r>
              <a:rPr lang="de-AT" dirty="0"/>
              <a:t>Serotonin-Mangel </a:t>
            </a:r>
          </a:p>
          <a:p>
            <a:r>
              <a:rPr lang="de-DE" sz="1800" dirty="0"/>
              <a:t>Stress erhöht den Dopaminspiegel im </a:t>
            </a:r>
            <a:r>
              <a:rPr lang="de-DE" sz="1800" dirty="0" err="1"/>
              <a:t>mPFC</a:t>
            </a:r>
            <a:r>
              <a:rPr lang="de-DE" sz="1800" dirty="0"/>
              <a:t>, Striatum und Nucleus accumbens.</a:t>
            </a:r>
          </a:p>
          <a:p>
            <a:r>
              <a:rPr lang="de-DE" sz="1800" dirty="0"/>
              <a:t>Ademetionin legt das </a:t>
            </a:r>
            <a:r>
              <a:rPr lang="de-AT" sz="1800" dirty="0"/>
              <a:t>SERT (</a:t>
            </a:r>
            <a:r>
              <a:rPr lang="de-AT" sz="1800" i="1" dirty="0"/>
              <a:t>SLC6A4)-</a:t>
            </a:r>
            <a:r>
              <a:rPr lang="de-AT" sz="1800" dirty="0"/>
              <a:t> Gen für den </a:t>
            </a:r>
            <a:r>
              <a:rPr lang="de-DE" sz="1800" dirty="0"/>
              <a:t>selektiven Serotonin-Plasmatransporter </a:t>
            </a:r>
            <a:r>
              <a:rPr lang="de-AT" sz="1800" dirty="0"/>
              <a:t>durch Methylierung still.</a:t>
            </a:r>
          </a:p>
          <a:p>
            <a:r>
              <a:rPr lang="de-DE" sz="1800" dirty="0"/>
              <a:t>Der Methylgruppendonor Ademetionin methyliert auch das MaoB- Gen. </a:t>
            </a:r>
          </a:p>
          <a:p>
            <a:r>
              <a:rPr lang="de-DE" sz="1800" dirty="0"/>
              <a:t>Chronischer Stress führt in vielen Hirnregionen zum Umbau von Dendriten und synaptischen Verbindungen.</a:t>
            </a:r>
          </a:p>
          <a:p>
            <a:r>
              <a:rPr lang="de-DE" sz="1800" dirty="0"/>
              <a:t>Hohe Konzentrationen an Cortisol hemmt die Neurogenese.</a:t>
            </a:r>
          </a:p>
          <a:p>
            <a:r>
              <a:rPr lang="de-DE" dirty="0"/>
              <a:t>Demenz und Depression - eine Fehlfunktion der Neurogenese und Neuroprotektion</a:t>
            </a:r>
            <a:endParaRPr lang="de-DE" sz="1800" dirty="0"/>
          </a:p>
          <a:p>
            <a:endParaRPr lang="de-AT" dirty="0"/>
          </a:p>
          <a:p>
            <a:r>
              <a:rPr lang="de-AT" b="1" dirty="0"/>
              <a:t>Arzneimittel und Epigenetik</a:t>
            </a:r>
          </a:p>
          <a:p>
            <a:r>
              <a:rPr lang="de-AT" sz="1800" b="1" dirty="0"/>
              <a:t>Webinar 30.9.2020 - </a:t>
            </a:r>
            <a:r>
              <a:rPr lang="de-DE" b="1" dirty="0"/>
              <a:t>18 bis 19 Uhr 30</a:t>
            </a:r>
            <a:endParaRPr lang="de-AT" sz="1800" b="1" dirty="0"/>
          </a:p>
          <a:p>
            <a:endParaRPr lang="de-AT" sz="1800" dirty="0"/>
          </a:p>
          <a:p>
            <a:endParaRPr lang="de-AT" dirty="0"/>
          </a:p>
        </p:txBody>
      </p:sp>
    </p:spTree>
    <p:extLst>
      <p:ext uri="{BB962C8B-B14F-4D97-AF65-F5344CB8AC3E}">
        <p14:creationId xmlns:p14="http://schemas.microsoft.com/office/powerpoint/2010/main" val="2419209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782E958-7D9D-4B58-86BC-F93C1264E631}"/>
              </a:ext>
            </a:extLst>
          </p:cNvPr>
          <p:cNvSpPr txBox="1"/>
          <p:nvPr/>
        </p:nvSpPr>
        <p:spPr>
          <a:xfrm>
            <a:off x="176981" y="98323"/>
            <a:ext cx="12015019" cy="6109365"/>
          </a:xfrm>
          <a:prstGeom prst="rect">
            <a:avLst/>
          </a:prstGeom>
          <a:noFill/>
        </p:spPr>
        <p:txBody>
          <a:bodyPr wrap="square" rtlCol="0">
            <a:spAutoFit/>
          </a:bodyPr>
          <a:lstStyle/>
          <a:p>
            <a:pPr>
              <a:lnSpc>
                <a:spcPct val="150000"/>
              </a:lnSpc>
              <a:spcAft>
                <a:spcPts val="800"/>
              </a:spcAft>
            </a:pPr>
            <a:endParaRPr lang="de-AT"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DNA-Hypomethylierung  bei Alterung, Immunsystem und Autoimmunität</a:t>
            </a:r>
            <a:endParaRPr lang="de-AT"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endPar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Die altersbedingten Veränderungen der DNA-Methylierung, insbesondere der DNA-Hypomethylierung, haben sich als attraktiver mechanistischer Zusammenhang zwischen Alterung und </a:t>
            </a:r>
            <a:r>
              <a:rPr lang="de-AT"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Autoimmunität</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herausgestellt (Prelog 2006; Yung und Julius 2008). Hinweise aus In-vitro- und In-vivo-Modellen haben gezeigt, dass die DNA-Hypomethylierung möglicherweise an der Entwicklung der Autoimmunität beteiligt ist (Richardson 2002; Richardson 2003a).</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Es wurde auch vorgeschlagen, dass die DNA-Methylierung eine wichtige Rolle bei der epigenetischen Regulation adaptiver Reaktionen des Immunsystems spielt, und es wurde festgestellt, dass Gene, die für die T-Zell-Differenzierung wichtig sind, durch epigenetische Prozesse während des Alterns unterschiedlich exprimiert werden. </a:t>
            </a:r>
          </a:p>
          <a:p>
            <a:pPr>
              <a:lnSpc>
                <a:spcPct val="150000"/>
              </a:lnSpc>
              <a:spcAft>
                <a:spcPts val="800"/>
              </a:spcAft>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Außerdem, die altersbedingte Demethylierung scheint die </a:t>
            </a:r>
            <a:r>
              <a:rPr lang="de-AT"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Immunkompetenz</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und die Häufigkeit der Autoimmunität bei älteren Menschen zu beeinträchtigen und kann zu Krankheiten wie </a:t>
            </a:r>
            <a:r>
              <a:rPr lang="de-AT"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rheumatoider Arthritis </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beitragen. </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193251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50E6E35-C135-42EE-B1F8-5122B4056598}"/>
              </a:ext>
            </a:extLst>
          </p:cNvPr>
          <p:cNvSpPr txBox="1"/>
          <p:nvPr/>
        </p:nvSpPr>
        <p:spPr>
          <a:xfrm>
            <a:off x="1482629" y="78658"/>
            <a:ext cx="9352519" cy="6771084"/>
          </a:xfrm>
          <a:prstGeom prst="rect">
            <a:avLst/>
          </a:prstGeom>
          <a:noFill/>
        </p:spPr>
        <p:txBody>
          <a:bodyPr wrap="square" rtlCol="0">
            <a:spAutoFit/>
          </a:bodyPr>
          <a:lstStyle/>
          <a:p>
            <a:endParaRPr lang="de-DE" dirty="0"/>
          </a:p>
          <a:p>
            <a:pPr>
              <a:lnSpc>
                <a:spcPct val="150000"/>
              </a:lnSpc>
            </a:pPr>
            <a:r>
              <a:rPr lang="de-DE"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Ademetionin ist der Katalysator der körpereigene Melatonin-Synthese</a:t>
            </a:r>
          </a:p>
          <a:p>
            <a:pPr>
              <a:lnSpc>
                <a:spcPct val="150000"/>
              </a:lnSpc>
            </a:pPr>
            <a:endPar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Mit dem </a:t>
            </a:r>
            <a:r>
              <a:rPr lang="de-DE" sz="2000" dirty="0">
                <a:solidFill>
                  <a:srgbClr val="545454"/>
                </a:solidFill>
                <a:effectLst/>
                <a:latin typeface="Arial" panose="020B0604020202020204" pitchFamily="34" charset="0"/>
                <a:ea typeface="Times New Roman" panose="02020603050405020304" pitchFamily="18" charset="0"/>
                <a:cs typeface="Arial" panose="020B0604020202020204" pitchFamily="34" charset="0"/>
              </a:rPr>
              <a:t>“</a:t>
            </a:r>
            <a:r>
              <a:rPr lang="de-DE" sz="2000" i="1" dirty="0" err="1">
                <a:solidFill>
                  <a:srgbClr val="6A6A6A"/>
                </a:solidFill>
                <a:effectLst/>
                <a:latin typeface="Arial" panose="020B0604020202020204" pitchFamily="34" charset="0"/>
                <a:ea typeface="Times New Roman" panose="02020603050405020304" pitchFamily="18" charset="0"/>
                <a:cs typeface="Arial" panose="020B0604020202020204" pitchFamily="34" charset="0"/>
              </a:rPr>
              <a:t>Timezyme</a:t>
            </a:r>
            <a:r>
              <a:rPr lang="de-DE" sz="2000" dirty="0">
                <a:solidFill>
                  <a:srgbClr val="545454"/>
                </a:solidFill>
                <a:effectLst/>
                <a:latin typeface="Arial" panose="020B0604020202020204" pitchFamily="34" charset="0"/>
                <a:ea typeface="Times New Roman" panose="02020603050405020304" pitchFamily="18" charset="0"/>
                <a:cs typeface="Arial" panose="020B0604020202020204" pitchFamily="34" charset="0"/>
              </a:rPr>
              <a:t>”,</a:t>
            </a:r>
            <a:r>
              <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 Acetylserotonin-O-Methyltransferase, wird aus Serotonin &gt; </a:t>
            </a:r>
            <a:r>
              <a:rPr lang="de-DE" sz="2000" i="1"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N</a:t>
            </a:r>
            <a:r>
              <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-Acetylserotonin, das mit Hilfe von </a:t>
            </a:r>
            <a:r>
              <a:rPr lang="de-DE"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tooltip="S-Adenosylmethionin"/>
              </a:rPr>
              <a:t>S-Adenosylmethionin</a:t>
            </a:r>
            <a:r>
              <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  (Ademetionin) methyliert wird und es entsteht </a:t>
            </a:r>
            <a:r>
              <a:rPr lang="de-DE" sz="20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Melatonin</a:t>
            </a:r>
            <a:r>
              <a:rPr lang="de-DE"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rPr>
              <a:t>.</a:t>
            </a:r>
            <a:endParaRPr lang="de-AT"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endParaRPr>
          </a:p>
          <a:p>
            <a:endParaRPr lang="de-AT" sz="2000" dirty="0">
              <a:solidFill>
                <a:srgbClr val="4D322D"/>
              </a:solidFill>
              <a:effectLst/>
              <a:latin typeface="Arial" panose="020B0604020202020204" pitchFamily="34" charset="0"/>
              <a:ea typeface="Times New Roman" panose="02020603050405020304" pitchFamily="18"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AT" sz="2000" dirty="0">
                <a:effectLst/>
                <a:latin typeface="Arial" panose="020B0604020202020204" pitchFamily="34" charset="0"/>
                <a:ea typeface="Times New Roman" panose="02020603050405020304" pitchFamily="18" charset="0"/>
                <a:cs typeface="Arial" panose="020B0604020202020204" pitchFamily="34" charset="0"/>
              </a:rPr>
              <a:t>Melatonin reguliert den </a:t>
            </a:r>
            <a:r>
              <a:rPr lang="de-AT"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Schlaf-Wach-Zyklus</a:t>
            </a:r>
            <a:r>
              <a:rPr lang="de-AT" sz="2000" dirty="0">
                <a:effectLst/>
                <a:latin typeface="Arial" panose="020B0604020202020204" pitchFamily="34" charset="0"/>
                <a:ea typeface="Times New Roman" panose="02020603050405020304" pitchFamily="18" charset="0"/>
                <a:cs typeface="Arial" panose="020B0604020202020204" pitchFamily="34" charset="0"/>
              </a:rPr>
              <a:t> (zirkadianen Rhythmus) beim Menschen. </a:t>
            </a:r>
            <a:endParaRPr lang="de-AT" sz="2000" dirty="0">
              <a:latin typeface="Arial" panose="020B0604020202020204" pitchFamily="34" charset="0"/>
              <a:cs typeface="Arial" panose="020B0604020202020204" pitchFamily="34" charset="0"/>
            </a:endParaRPr>
          </a:p>
          <a:p>
            <a:endParaRPr lang="de-AT" sz="2000" b="1" dirty="0">
              <a:solidFill>
                <a:srgbClr val="FF0000"/>
              </a:solidFill>
              <a:latin typeface="Arial" panose="020B0604020202020204" pitchFamily="34" charset="0"/>
              <a:cs typeface="Arial" panose="020B0604020202020204" pitchFamily="34" charset="0"/>
            </a:endParaRPr>
          </a:p>
          <a:p>
            <a:r>
              <a:rPr lang="de-AT" sz="2000" dirty="0">
                <a:latin typeface="Arial" panose="020B0604020202020204" pitchFamily="34" charset="0"/>
                <a:cs typeface="Arial" panose="020B0604020202020204" pitchFamily="34" charset="0"/>
              </a:rPr>
              <a:t>Melatonin zeigt seine </a:t>
            </a:r>
            <a:r>
              <a:rPr lang="de-AT" sz="2000" dirty="0">
                <a:solidFill>
                  <a:srgbClr val="FF0000"/>
                </a:solidFill>
                <a:latin typeface="Arial" panose="020B0604020202020204" pitchFamily="34" charset="0"/>
                <a:cs typeface="Arial" panose="020B0604020202020204" pitchFamily="34" charset="0"/>
              </a:rPr>
              <a:t>neuroprotektiv</a:t>
            </a:r>
            <a:r>
              <a:rPr lang="de-AT" sz="2000" dirty="0">
                <a:latin typeface="Arial" panose="020B0604020202020204" pitchFamily="34" charset="0"/>
                <a:cs typeface="Arial" panose="020B0604020202020204" pitchFamily="34" charset="0"/>
              </a:rPr>
              <a:t>en Funktionen durch die Blockierung der Aβ-Produktion und der Tau-Hyperphosphorylierung, synaptische Dysfunktion, oxidativen Stress und neuronalen Tod während der Alzheimer- Krankheit Progression.</a:t>
            </a:r>
          </a:p>
          <a:p>
            <a:endParaRPr lang="de-AT"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Schlaf (Melatonin) fördert die </a:t>
            </a:r>
            <a:r>
              <a:rPr lang="de-DE" sz="2000" dirty="0">
                <a:solidFill>
                  <a:srgbClr val="FF0000"/>
                </a:solidFill>
                <a:latin typeface="Arial" panose="020B0604020202020204" pitchFamily="34" charset="0"/>
                <a:cs typeface="Arial" panose="020B0604020202020204" pitchFamily="34" charset="0"/>
              </a:rPr>
              <a:t>Neurogenese</a:t>
            </a:r>
            <a:r>
              <a:rPr lang="de-DE" sz="2000" dirty="0">
                <a:latin typeface="Arial" panose="020B0604020202020204" pitchFamily="34" charset="0"/>
                <a:cs typeface="Arial" panose="020B0604020202020204" pitchFamily="34" charset="0"/>
              </a:rPr>
              <a:t>.</a:t>
            </a:r>
            <a:endParaRPr lang="de-AT" sz="2000" dirty="0">
              <a:latin typeface="Arial" panose="020B0604020202020204" pitchFamily="34" charset="0"/>
              <a:cs typeface="Arial" panose="020B0604020202020204" pitchFamily="34" charset="0"/>
            </a:endParaRPr>
          </a:p>
          <a:p>
            <a:endParaRPr lang="de-AT" sz="2800" dirty="0"/>
          </a:p>
          <a:p>
            <a:endParaRPr lang="de-DE" dirty="0"/>
          </a:p>
        </p:txBody>
      </p:sp>
    </p:spTree>
    <p:extLst>
      <p:ext uri="{BB962C8B-B14F-4D97-AF65-F5344CB8AC3E}">
        <p14:creationId xmlns:p14="http://schemas.microsoft.com/office/powerpoint/2010/main" val="3762437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14F0519-C3E7-401D-BB8F-72C96F7CB76E}"/>
              </a:ext>
            </a:extLst>
          </p:cNvPr>
          <p:cNvSpPr txBox="1"/>
          <p:nvPr/>
        </p:nvSpPr>
        <p:spPr>
          <a:xfrm>
            <a:off x="137652" y="228493"/>
            <a:ext cx="12054348" cy="7460504"/>
          </a:xfrm>
          <a:prstGeom prst="rect">
            <a:avLst/>
          </a:prstGeom>
          <a:noFill/>
        </p:spPr>
        <p:txBody>
          <a:bodyPr wrap="square" rtlCol="0">
            <a:spAutoFit/>
          </a:bodyPr>
          <a:lstStyle/>
          <a:p>
            <a:pPr algn="ctr">
              <a:lnSpc>
                <a:spcPct val="150000"/>
              </a:lnSpc>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Schutz des Gelenksknorpels und der Bandscheiben </a:t>
            </a:r>
          </a:p>
          <a:p>
            <a:pPr algn="ctr">
              <a:lnSpc>
                <a:spcPct val="150000"/>
              </a:lnSpc>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durch S-Adenosyl-Methionin (=Ademetionin) </a:t>
            </a:r>
          </a:p>
          <a:p>
            <a:pPr>
              <a:lnSpc>
                <a:spcPct val="150000"/>
              </a:lnSpc>
            </a:pPr>
            <a:endParaRPr lang="de-AT"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Schließlich ist es wahrscheinlich, dass die DNA-Methylierung bei Arthrose, einer typischen Alterskrankheit. wichtig ist. Die mit zunehmendem Alter auftretenden Aberrationen der DNA-Methylierung können auch hier die Expression einer Reihe von Genen beeinflussen, die zur Arthrose beitragen. </a:t>
            </a:r>
          </a:p>
          <a:p>
            <a:pPr>
              <a:lnSpc>
                <a:spcPct val="150000"/>
              </a:lnSpc>
            </a:pPr>
            <a:r>
              <a:rPr lang="de-AT" sz="1800" dirty="0">
                <a:effectLst/>
                <a:latin typeface="Arial" panose="020B0604020202020204" pitchFamily="34" charset="0"/>
                <a:ea typeface="Calibri" panose="020F0502020204030204" pitchFamily="34" charset="0"/>
                <a:cs typeface="Arial" panose="020B0604020202020204" pitchFamily="34" charset="0"/>
              </a:rPr>
              <a:t>Studien zeigen, dass S-Adenosyl-Methionin (=</a:t>
            </a:r>
            <a:r>
              <a:rPr lang="de-AT" sz="1800" b="1" dirty="0">
                <a:effectLst/>
                <a:latin typeface="Arial" panose="020B0604020202020204" pitchFamily="34" charset="0"/>
                <a:ea typeface="Calibri" panose="020F0502020204030204" pitchFamily="34" charset="0"/>
                <a:cs typeface="Arial" panose="020B0604020202020204" pitchFamily="34" charset="0"/>
              </a:rPr>
              <a:t>Ademetionin) </a:t>
            </a:r>
            <a:r>
              <a:rPr lang="de-AT" sz="1800" dirty="0">
                <a:effectLst/>
                <a:latin typeface="Arial" panose="020B0604020202020204" pitchFamily="34" charset="0"/>
                <a:ea typeface="Calibri" panose="020F0502020204030204" pitchFamily="34" charset="0"/>
                <a:cs typeface="Arial" panose="020B0604020202020204" pitchFamily="34" charset="0"/>
              </a:rPr>
              <a:t>die Chondrozyten-Proteoglykansynthese und deren Proliferationsrate erhöht. Ademetionin ist für die Biosynthese von Polyaminen (</a:t>
            </a:r>
            <a:r>
              <a:rPr lang="de-AT" sz="1800" dirty="0" err="1">
                <a:effectLst/>
                <a:latin typeface="Arial" panose="020B0604020202020204" pitchFamily="34" charset="0"/>
                <a:ea typeface="Calibri" panose="020F0502020204030204" pitchFamily="34" charset="0"/>
                <a:cs typeface="Arial" panose="020B0604020202020204" pitchFamily="34" charset="0"/>
              </a:rPr>
              <a:t>Spermidin</a:t>
            </a:r>
            <a:r>
              <a:rPr lang="de-AT" sz="1800" dirty="0">
                <a:effectLst/>
                <a:latin typeface="Arial" panose="020B0604020202020204" pitchFamily="34" charset="0"/>
                <a:ea typeface="Calibri" panose="020F0502020204030204" pitchFamily="34" charset="0"/>
                <a:cs typeface="Arial" panose="020B0604020202020204" pitchFamily="34" charset="0"/>
              </a:rPr>
              <a:t>) notwendig. </a:t>
            </a:r>
            <a:r>
              <a:rPr lang="de-AT" sz="1800" dirty="0" err="1">
                <a:effectLst/>
                <a:latin typeface="Arial" panose="020B0604020202020204" pitchFamily="34" charset="0"/>
                <a:ea typeface="Calibri" panose="020F0502020204030204" pitchFamily="34" charset="0"/>
                <a:cs typeface="Arial" panose="020B0604020202020204" pitchFamily="34" charset="0"/>
              </a:rPr>
              <a:t>Spermidin</a:t>
            </a:r>
            <a:r>
              <a:rPr lang="de-AT" sz="1800" dirty="0">
                <a:effectLst/>
                <a:latin typeface="Arial" panose="020B0604020202020204" pitchFamily="34" charset="0"/>
                <a:ea typeface="Calibri" panose="020F0502020204030204" pitchFamily="34" charset="0"/>
                <a:cs typeface="Arial" panose="020B0604020202020204" pitchFamily="34" charset="0"/>
              </a:rPr>
              <a:t> und </a:t>
            </a:r>
            <a:r>
              <a:rPr lang="de-AT" sz="1800" dirty="0" err="1">
                <a:effectLst/>
                <a:latin typeface="Arial" panose="020B0604020202020204" pitchFamily="34" charset="0"/>
                <a:ea typeface="Calibri" panose="020F0502020204030204" pitchFamily="34" charset="0"/>
                <a:cs typeface="Arial" panose="020B0604020202020204" pitchFamily="34" charset="0"/>
              </a:rPr>
              <a:t>Spermin</a:t>
            </a:r>
            <a:r>
              <a:rPr lang="de-AT" sz="1800" dirty="0">
                <a:effectLst/>
                <a:latin typeface="Arial" panose="020B0604020202020204" pitchFamily="34" charset="0"/>
                <a:ea typeface="Calibri" panose="020F0502020204030204" pitchFamily="34" charset="0"/>
                <a:cs typeface="Arial" panose="020B0604020202020204" pitchFamily="34" charset="0"/>
              </a:rPr>
              <a:t> stabilisieren die polyanionischen Makromoleküle von Proteoglykanen und schützen sie dadurch vor dem Angriff von proteolytischen und glykolytische Enzymen. Mit Ademetionin werden die Basalbedingungen an den Synovialzellen nach Zytokin-induzierter Zellschädigung wiederhergestellt. </a:t>
            </a:r>
          </a:p>
          <a:p>
            <a:pPr>
              <a:lnSpc>
                <a:spcPct val="150000"/>
              </a:lnSpc>
            </a:pP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Mit einer B-Evidenz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scientific</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evidence</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ist durch die wissenschaftliche Absicherung die Wirkung von Ademetionin für den Knorpelschutz garantiert.</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Lit.: </a:t>
            </a:r>
            <a:r>
              <a:rPr lang="de-AT"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di </a:t>
            </a:r>
            <a:r>
              <a:rPr lang="de-AT" sz="1800" u="sng"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Padova</a:t>
            </a:r>
            <a:r>
              <a:rPr lang="de-AT"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 C</a:t>
            </a:r>
            <a:r>
              <a:rPr lang="de-AT"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S-adenosylmethionine in the treatment of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osteoarthritis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Review of the clinical studies. </a:t>
            </a:r>
            <a:r>
              <a:rPr lang="de-AT"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tooltip="The American journal of medicine."/>
              </a:rPr>
              <a:t>Am J Med.</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1987 Nov 20;83(5A):60-5.</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e-AT" sz="18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08353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0A37ECC-434B-4FEF-96F3-D91FDCE5A51C}"/>
              </a:ext>
            </a:extLst>
          </p:cNvPr>
          <p:cNvSpPr txBox="1"/>
          <p:nvPr/>
        </p:nvSpPr>
        <p:spPr>
          <a:xfrm>
            <a:off x="403123" y="530942"/>
            <a:ext cx="11307096" cy="6689011"/>
          </a:xfrm>
          <a:prstGeom prst="rect">
            <a:avLst/>
          </a:prstGeom>
          <a:noFill/>
        </p:spPr>
        <p:txBody>
          <a:bodyPr wrap="square" rtlCol="0">
            <a:spAutoFit/>
          </a:bodyPr>
          <a:lstStyle/>
          <a:p>
            <a:pPr algn="just">
              <a:lnSpc>
                <a:spcPct val="150000"/>
              </a:lnSpc>
            </a:pPr>
            <a:r>
              <a:rPr lang="de-A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Giulio Leonard Cantoni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der Entdecker des </a:t>
            </a:r>
            <a:r>
              <a:rPr lang="de-AT"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Adenosylmethionins</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als aktiver Cofaktor in der biologischen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Transmethylierungsreaktion</a:t>
            </a:r>
            <a:r>
              <a:rPr lang="de-AT" dirty="0">
                <a:solidFill>
                  <a:srgbClr val="000000"/>
                </a:solidFill>
                <a:latin typeface="Arial" panose="020B0604020202020204" pitchFamily="34" charset="0"/>
                <a:ea typeface="Times New Roman" panose="02020603050405020304" pitchFamily="18" charset="0"/>
                <a:cs typeface="Arial" panose="020B0604020202020204" pitchFamily="34" charset="0"/>
              </a:rPr>
              <a:t>, und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dass ATP eine wesentliche Rolle bei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Transmethylierungsreaktionen</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spielt, bei denen Methionin als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Methyldonor</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verwendet wird.</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L-Methionine + ATP → active methionine + 3 IP</a:t>
            </a:r>
            <a:endParaRPr lang="de-AT" sz="18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S-Adenosylmethionin (Ademetionin) ist ein Konjugat von Methionin am Schwefelatom mit Adenosin (abgeleitet von ATP), eine Reaktion, die durch Methionin-</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Adenosyltransferase</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oder S-Adenosylmethionin -Synthetase) katalysiert wird.</a:t>
            </a:r>
          </a:p>
          <a:p>
            <a:pPr>
              <a:lnSpc>
                <a:spcPct val="150000"/>
              </a:lnSpc>
            </a:pPr>
            <a:endParaRPr lang="en-GB" sz="1800" dirty="0">
              <a:solidFill>
                <a:srgbClr val="212121"/>
              </a:solidFill>
              <a:effectLst/>
              <a:latin typeface="Segoe UI" panose="020B0502040204020203" pitchFamily="34" charset="0"/>
              <a:ea typeface="Times New Roman" panose="02020603050405020304" pitchFamily="18" charset="0"/>
            </a:endParaRPr>
          </a:p>
          <a:p>
            <a:pPr>
              <a:lnSpc>
                <a:spcPct val="150000"/>
              </a:lnSpc>
            </a:pPr>
            <a:endParaRPr lang="en-GB" dirty="0">
              <a:solidFill>
                <a:srgbClr val="212121"/>
              </a:solidFill>
              <a:latin typeface="Segoe UI" panose="020B0502040204020203" pitchFamily="34" charset="0"/>
              <a:ea typeface="Times New Roman" panose="02020603050405020304" pitchFamily="18" charset="0"/>
            </a:endParaRPr>
          </a:p>
          <a:p>
            <a:pPr>
              <a:lnSpc>
                <a:spcPct val="150000"/>
              </a:lnSpc>
            </a:pPr>
            <a:endParaRPr lang="en-GB" sz="1800" dirty="0">
              <a:solidFill>
                <a:srgbClr val="212121"/>
              </a:solidFill>
              <a:effectLst/>
              <a:latin typeface="Segoe UI" panose="020B0502040204020203" pitchFamily="34" charset="0"/>
              <a:ea typeface="Times New Roman" panose="02020603050405020304" pitchFamily="18" charset="0"/>
            </a:endParaRPr>
          </a:p>
          <a:p>
            <a:pPr>
              <a:lnSpc>
                <a:spcPct val="150000"/>
              </a:lnSpc>
            </a:pPr>
            <a:endParaRPr lang="en-GB" dirty="0">
              <a:solidFill>
                <a:srgbClr val="212121"/>
              </a:solidFill>
              <a:latin typeface="Segoe UI" panose="020B0502040204020203" pitchFamily="34" charset="0"/>
              <a:ea typeface="Times New Roman" panose="02020603050405020304" pitchFamily="18" charset="0"/>
            </a:endParaRPr>
          </a:p>
          <a:p>
            <a:pPr>
              <a:lnSpc>
                <a:spcPct val="150000"/>
              </a:lnSpc>
            </a:pPr>
            <a:r>
              <a:rPr lang="en-GB" sz="1800" dirty="0" err="1">
                <a:solidFill>
                  <a:srgbClr val="212121"/>
                </a:solidFill>
                <a:effectLst/>
                <a:latin typeface="Segoe UI" panose="020B0502040204020203" pitchFamily="34" charset="0"/>
                <a:ea typeface="Times New Roman" panose="02020603050405020304" pitchFamily="18" charset="0"/>
              </a:rPr>
              <a:t>Referenz</a:t>
            </a:r>
            <a:r>
              <a:rPr lang="en-GB" sz="1800" dirty="0">
                <a:solidFill>
                  <a:srgbClr val="212121"/>
                </a:solidFill>
                <a:effectLst/>
                <a:latin typeface="Segoe UI" panose="020B0502040204020203" pitchFamily="34" charset="0"/>
                <a:ea typeface="Times New Roman" panose="02020603050405020304" pitchFamily="18" charset="0"/>
              </a:rPr>
              <a:t>: </a:t>
            </a:r>
            <a:r>
              <a:rPr lang="en-GB" sz="1800" dirty="0" err="1">
                <a:solidFill>
                  <a:srgbClr val="212121"/>
                </a:solidFill>
                <a:effectLst/>
                <a:latin typeface="Segoe UI" panose="020B0502040204020203" pitchFamily="34" charset="0"/>
                <a:ea typeface="Times New Roman" panose="02020603050405020304" pitchFamily="18" charset="0"/>
              </a:rPr>
              <a:t>Cantoni</a:t>
            </a:r>
            <a:r>
              <a:rPr lang="en-GB" sz="1800" dirty="0">
                <a:solidFill>
                  <a:srgbClr val="212121"/>
                </a:solidFill>
                <a:effectLst/>
                <a:latin typeface="Segoe UI" panose="020B0502040204020203" pitchFamily="34" charset="0"/>
                <a:ea typeface="Times New Roman" panose="02020603050405020304" pitchFamily="18" charset="0"/>
              </a:rPr>
              <a:t> GL. S-Adenosylmethionine; a new intermediate formed enzymatically from L-methionine and </a:t>
            </a:r>
            <a:r>
              <a:rPr lang="en-GB" sz="1800" dirty="0" err="1">
                <a:solidFill>
                  <a:srgbClr val="212121"/>
                </a:solidFill>
                <a:effectLst/>
                <a:latin typeface="Segoe UI" panose="020B0502040204020203" pitchFamily="34" charset="0"/>
                <a:ea typeface="Times New Roman" panose="02020603050405020304" pitchFamily="18" charset="0"/>
              </a:rPr>
              <a:t>adenosinetriphosphate</a:t>
            </a:r>
            <a:r>
              <a:rPr lang="en-GB" sz="1800" dirty="0">
                <a:solidFill>
                  <a:srgbClr val="212121"/>
                </a:solidFill>
                <a:effectLst/>
                <a:latin typeface="Segoe UI" panose="020B0502040204020203" pitchFamily="34" charset="0"/>
                <a:ea typeface="Times New Roman" panose="02020603050405020304" pitchFamily="18" charset="0"/>
              </a:rPr>
              <a:t>. </a:t>
            </a:r>
            <a:r>
              <a:rPr lang="en-GB" sz="1800" i="1" dirty="0">
                <a:solidFill>
                  <a:srgbClr val="212121"/>
                </a:solidFill>
                <a:effectLst/>
                <a:latin typeface="Segoe UI" panose="020B0502040204020203" pitchFamily="34" charset="0"/>
                <a:ea typeface="Times New Roman" panose="02020603050405020304" pitchFamily="18" charset="0"/>
              </a:rPr>
              <a:t>J Biol Chem</a:t>
            </a:r>
            <a:r>
              <a:rPr lang="en-GB" sz="1800" dirty="0">
                <a:solidFill>
                  <a:srgbClr val="212121"/>
                </a:solidFill>
                <a:effectLst/>
                <a:latin typeface="Segoe UI" panose="020B0502040204020203" pitchFamily="34" charset="0"/>
                <a:ea typeface="Times New Roman" panose="02020603050405020304" pitchFamily="18" charset="0"/>
              </a:rPr>
              <a:t>. </a:t>
            </a:r>
            <a:r>
              <a:rPr lang="en-GB" sz="1800" b="1" dirty="0">
                <a:solidFill>
                  <a:srgbClr val="212121"/>
                </a:solidFill>
                <a:effectLst/>
                <a:latin typeface="Segoe UI" panose="020B0502040204020203" pitchFamily="34" charset="0"/>
                <a:ea typeface="Times New Roman" panose="02020603050405020304" pitchFamily="18" charset="0"/>
              </a:rPr>
              <a:t>1953</a:t>
            </a:r>
            <a:r>
              <a:rPr lang="en-GB" sz="1800" dirty="0">
                <a:solidFill>
                  <a:srgbClr val="212121"/>
                </a:solidFill>
                <a:effectLst/>
                <a:latin typeface="Segoe UI" panose="020B0502040204020203" pitchFamily="34" charset="0"/>
                <a:ea typeface="Times New Roman" panose="02020603050405020304" pitchFamily="18" charset="0"/>
              </a:rPr>
              <a:t>; 204(1):403-416.</a:t>
            </a:r>
            <a:endParaRPr lang="de-AT" sz="1800" dirty="0">
              <a:effectLst/>
              <a:latin typeface="Times New Roman" panose="02020603050405020304" pitchFamily="18" charset="0"/>
              <a:ea typeface="Times New Roman" panose="02020603050405020304" pitchFamily="18" charset="0"/>
            </a:endParaRPr>
          </a:p>
          <a:p>
            <a:pPr>
              <a:lnSpc>
                <a:spcPct val="150000"/>
              </a:lnSpc>
            </a:pPr>
            <a:endParaRPr lang="de-AT" dirty="0">
              <a:latin typeface="Arial" panose="020B0604020202020204" pitchFamily="34" charset="0"/>
              <a:cs typeface="Arial" panose="020B0604020202020204" pitchFamily="34" charset="0"/>
            </a:endParaRPr>
          </a:p>
        </p:txBody>
      </p:sp>
      <p:pic>
        <p:nvPicPr>
          <p:cNvPr id="5" name="Picture 2" descr="S-Adenosylmethionin – Wikipedia">
            <a:extLst>
              <a:ext uri="{FF2B5EF4-FFF2-40B4-BE49-F238E27FC236}">
                <a16:creationId xmlns:a16="http://schemas.microsoft.com/office/drawing/2014/main" id="{F95B09A2-CA32-4C90-9DE0-ECBE613C3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904" y="4365635"/>
            <a:ext cx="2781300" cy="1647825"/>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2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A553994-6981-4D38-8AA0-DF08E9F99779}"/>
              </a:ext>
            </a:extLst>
          </p:cNvPr>
          <p:cNvSpPr txBox="1"/>
          <p:nvPr/>
        </p:nvSpPr>
        <p:spPr>
          <a:xfrm>
            <a:off x="127819" y="88490"/>
            <a:ext cx="11965858" cy="8068619"/>
          </a:xfrm>
          <a:prstGeom prst="rect">
            <a:avLst/>
          </a:prstGeom>
          <a:noFill/>
        </p:spPr>
        <p:txBody>
          <a:bodyPr wrap="square" rtlCol="0">
            <a:spAutoFit/>
          </a:bodyPr>
          <a:lstStyle/>
          <a:p>
            <a:pPr algn="ctr">
              <a:lnSpc>
                <a:spcPct val="150000"/>
              </a:lnSpc>
              <a:spcAft>
                <a:spcPts val="800"/>
              </a:spcAft>
            </a:pPr>
            <a:r>
              <a:rPr lang="de-AT"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Stressbedingte vorzeitige Seneszenz durch MAOA</a:t>
            </a:r>
            <a:endParaRPr lang="de-AT"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Die zelluläre Seneszenz, der in somatischen Zellen beobachtete irreversible Zellzyklusstillstand, ist ein wichtiger Treiber für altersassoziierte Krankheiten. </a:t>
            </a:r>
            <a:r>
              <a:rPr lang="de-AT"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Mitochondrien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sind in den </a:t>
            </a:r>
            <a:r>
              <a:rPr lang="de-AT"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Seneszenzprozess</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verwickelt, hauptsächlich, weil sie </a:t>
            </a:r>
            <a:r>
              <a:rPr lang="de-AT" sz="24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sowohl Quellen als auch Ziele von reaktiven Sauerstoffspezies (ROS)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sind.</a:t>
            </a:r>
            <a:r>
              <a:rPr lang="de-A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Das mitochondriale Enzym Monoaminoxidase-A (MAO-A) ist eine relevante Quelle für ROS im Herzen durch die Bildung von H2O2, das aus dem Abbau seiner Hauptsubstrate Noradrenalin (NE) und Serotonin stammt.</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Diese Studie zeigt zum ersten Mal, dass MAO-A SIPS-</a:t>
            </a:r>
            <a:r>
              <a:rPr lang="de-A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stress‐induced </a:t>
            </a:r>
            <a:r>
              <a:rPr lang="de-AT"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premature</a:t>
            </a:r>
            <a:r>
              <a:rPr lang="de-A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AT"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senescence</a:t>
            </a:r>
            <a:r>
              <a:rPr lang="de-AT"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Herzzellen durch ROS-Produktion, mitochondriale Dysfunktion und Parkin-vermittelte </a:t>
            </a:r>
            <a:r>
              <a:rPr lang="de-AT" sz="24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Mitophagie</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-Hemmung steuern kann.</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Referenz</a:t>
            </a:r>
            <a:r>
              <a:rPr lang="en-GB" sz="1800" dirty="0">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GB"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Manzella</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N</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et al. Monoamine oxidase-A is a novel driver of stress-induced premature senescence through inhibition of parkin-mediated mitophagy.</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AT" sz="1800"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3" tooltip="Aging cell."/>
              </a:rPr>
              <a:t>Aging Cell.</a:t>
            </a:r>
            <a:r>
              <a:rPr lang="de-A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2018 Oct;17(5): e12811.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de-AT"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AT"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50000"/>
              </a:lnSpc>
              <a:spcAft>
                <a:spcPts val="800"/>
              </a:spcAft>
            </a:pPr>
            <a:r>
              <a:rPr lang="de-AT" sz="1800" dirty="0">
                <a:solidFill>
                  <a:srgbClr val="1C1D1E"/>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de-AT" dirty="0"/>
          </a:p>
        </p:txBody>
      </p:sp>
    </p:spTree>
    <p:extLst>
      <p:ext uri="{BB962C8B-B14F-4D97-AF65-F5344CB8AC3E}">
        <p14:creationId xmlns:p14="http://schemas.microsoft.com/office/powerpoint/2010/main" val="1463116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844FFB0-32F8-4F54-BA3A-E7E1EED6C775}"/>
              </a:ext>
            </a:extLst>
          </p:cNvPr>
          <p:cNvSpPr txBox="1"/>
          <p:nvPr/>
        </p:nvSpPr>
        <p:spPr>
          <a:xfrm>
            <a:off x="0" y="0"/>
            <a:ext cx="12192000" cy="6905480"/>
          </a:xfrm>
          <a:prstGeom prst="rect">
            <a:avLst/>
          </a:prstGeom>
          <a:noFill/>
        </p:spPr>
        <p:txBody>
          <a:bodyPr wrap="square" rtlCol="0">
            <a:spAutoFit/>
          </a:bodyPr>
          <a:lstStyle/>
          <a:p>
            <a:pPr algn="ctr">
              <a:lnSpc>
                <a:spcPct val="115000"/>
              </a:lnSpc>
              <a:spcAft>
                <a:spcPts val="800"/>
              </a:spcAft>
            </a:pPr>
            <a:r>
              <a:rPr lang="de-DE" dirty="0"/>
              <a:t> </a:t>
            </a:r>
            <a:r>
              <a:rPr lang="de-DE" sz="2400" b="1" dirty="0">
                <a:solidFill>
                  <a:srgbClr val="FF0000"/>
                </a:solidFill>
                <a:latin typeface="Arial" panose="020B0604020202020204" pitchFamily="34" charset="0"/>
                <a:cs typeface="Arial" panose="020B0604020202020204" pitchFamily="34" charset="0"/>
              </a:rPr>
              <a:t>S-Adenosylmethionin (=</a:t>
            </a: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Ademetionin) als Schmerzmittel (Analgetikum) bei Arthrosen</a:t>
            </a:r>
          </a:p>
          <a:p>
            <a:pPr algn="just">
              <a:lnSpc>
                <a:spcPct val="115000"/>
              </a:lnSpc>
            </a:pPr>
            <a:r>
              <a:rPr lang="de-AT" sz="1800" dirty="0">
                <a:solidFill>
                  <a:srgbClr val="000000"/>
                </a:solidFill>
                <a:effectLst/>
                <a:latin typeface="Calibri" panose="020F0502020204030204" pitchFamily="34" charset="0"/>
                <a:ea typeface="Times New Roman" panose="02020603050405020304" pitchFamily="18" charset="0"/>
              </a:rPr>
              <a:t>Schmerzmittel beeinflussen den Blutdruck, also erhöhen sie den Blutdruck. Sie verursachen auch Nierenschäden und Magengeschwüre und sind eine der häufigsten Nebenwirkungen bei der Einnahme von Schmerzmitteln vom Typ der </a:t>
            </a:r>
            <a:r>
              <a:rPr lang="de-AT" sz="1800" dirty="0" err="1">
                <a:solidFill>
                  <a:srgbClr val="000000"/>
                </a:solidFill>
                <a:effectLst/>
                <a:latin typeface="Calibri" panose="020F0502020204030204" pitchFamily="34" charset="0"/>
                <a:ea typeface="Times New Roman" panose="02020603050405020304" pitchFamily="18" charset="0"/>
              </a:rPr>
              <a:t>NSAID`s</a:t>
            </a:r>
            <a:r>
              <a:rPr lang="de-AT" sz="1800" dirty="0">
                <a:solidFill>
                  <a:srgbClr val="000000"/>
                </a:solidFill>
                <a:effectLst/>
                <a:latin typeface="Calibri" panose="020F0502020204030204" pitchFamily="34" charset="0"/>
                <a:ea typeface="Times New Roman" panose="02020603050405020304" pitchFamily="18" charset="0"/>
              </a:rPr>
              <a:t> (zum Beispiel: </a:t>
            </a:r>
            <a:r>
              <a:rPr lang="de-AT" sz="1800" dirty="0" err="1">
                <a:solidFill>
                  <a:srgbClr val="000000"/>
                </a:solidFill>
                <a:effectLst/>
                <a:latin typeface="Calibri" panose="020F0502020204030204" pitchFamily="34" charset="0"/>
                <a:ea typeface="Times New Roman" panose="02020603050405020304" pitchFamily="18" charset="0"/>
              </a:rPr>
              <a:t>Diclofenac</a:t>
            </a:r>
            <a:r>
              <a:rPr lang="de-AT" sz="1800" dirty="0">
                <a:solidFill>
                  <a:srgbClr val="000000"/>
                </a:solidFill>
                <a:effectLst/>
                <a:latin typeface="Calibri" panose="020F0502020204030204" pitchFamily="34" charset="0"/>
                <a:ea typeface="Times New Roman" panose="02020603050405020304" pitchFamily="18" charset="0"/>
              </a:rPr>
              <a:t>®).</a:t>
            </a:r>
            <a:endParaRPr lang="de-AT" sz="1800" dirty="0">
              <a:effectLst/>
              <a:latin typeface="Times New Roman" panose="02020603050405020304" pitchFamily="18" charset="0"/>
              <a:ea typeface="Times New Roman" panose="02020603050405020304" pitchFamily="18" charset="0"/>
            </a:endParaRPr>
          </a:p>
          <a:p>
            <a:pPr algn="just">
              <a:lnSpc>
                <a:spcPct val="115000"/>
              </a:lnSpc>
            </a:pPr>
            <a:endParaRPr lang="de-AT" sz="1800" dirty="0">
              <a:solidFill>
                <a:srgbClr val="000000"/>
              </a:solidFill>
              <a:effectLst/>
              <a:latin typeface="Calibri" panose="020F0502020204030204" pitchFamily="34" charset="0"/>
              <a:ea typeface="Times New Roman" panose="02020603050405020304" pitchFamily="18" charset="0"/>
            </a:endParaRPr>
          </a:p>
          <a:p>
            <a:pPr algn="just">
              <a:lnSpc>
                <a:spcPct val="115000"/>
              </a:lnSpc>
            </a:pPr>
            <a:r>
              <a:rPr lang="de-AT" sz="1800" dirty="0">
                <a:solidFill>
                  <a:srgbClr val="000000"/>
                </a:solidFill>
                <a:effectLst/>
                <a:latin typeface="Calibri" panose="020F0502020204030204" pitchFamily="34" charset="0"/>
                <a:ea typeface="Times New Roman" panose="02020603050405020304" pitchFamily="18" charset="0"/>
              </a:rPr>
              <a:t>Jährlich sterben in Österreich schätzungsweise 400 und in Deutschland 1100 bis 2200 Menschen an den Folgen von unerwünschten kardiovaskulären und gastrointestinalen Arzneimittelnebenwirkungen von </a:t>
            </a:r>
            <a:r>
              <a:rPr lang="de-AT" sz="1800" dirty="0" err="1">
                <a:solidFill>
                  <a:srgbClr val="000000"/>
                </a:solidFill>
                <a:effectLst/>
                <a:latin typeface="Calibri" panose="020F0502020204030204" pitchFamily="34" charset="0"/>
                <a:ea typeface="Times New Roman" panose="02020603050405020304" pitchFamily="18" charset="0"/>
              </a:rPr>
              <a:t>NSAID´s</a:t>
            </a:r>
            <a:r>
              <a:rPr lang="de-AT" sz="1800" dirty="0">
                <a:solidFill>
                  <a:srgbClr val="000000"/>
                </a:solidFill>
                <a:effectLst/>
                <a:latin typeface="Calibri" panose="020F0502020204030204" pitchFamily="34" charset="0"/>
                <a:ea typeface="Times New Roman" panose="02020603050405020304" pitchFamily="18" charset="0"/>
              </a:rPr>
              <a:t> .</a:t>
            </a:r>
            <a:endParaRPr lang="de-A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800"/>
              </a:spcAft>
            </a:pPr>
            <a:r>
              <a:rPr lang="de-A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Das ist </a:t>
            </a:r>
            <a:r>
              <a:rPr lang="de-A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mitein</a:t>
            </a:r>
            <a:r>
              <a:rPr lang="de-A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Beispiel, dass Medikamente einen nicht enden-wollender Kreislauf an Behandlung und Nebenwirkungen, die wiederum Behandlung brauchen und noch mehr Nebenwirkungen verursachen, verursachen (Dr. Leonard </a:t>
            </a:r>
            <a:r>
              <a:rPr lang="de-AT"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Coldwell</a:t>
            </a:r>
            <a:r>
              <a:rPr lang="de-AT"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AT" sz="1800" b="1" dirty="0">
                <a:solidFill>
                  <a:srgbClr val="000000"/>
                </a:solidFill>
                <a:effectLst/>
                <a:latin typeface="Calibri" panose="020F0502020204030204" pitchFamily="34" charset="0"/>
                <a:ea typeface="Times New Roman" panose="02020603050405020304" pitchFamily="18" charset="0"/>
              </a:rPr>
              <a:t>Referenz:</a:t>
            </a:r>
            <a:r>
              <a:rPr lang="de-AT" sz="1800" dirty="0">
                <a:solidFill>
                  <a:srgbClr val="000000"/>
                </a:solidFill>
                <a:effectLst/>
                <a:latin typeface="Calibri" panose="020F0502020204030204" pitchFamily="34" charset="0"/>
                <a:ea typeface="Times New Roman" panose="02020603050405020304" pitchFamily="18" charset="0"/>
              </a:rPr>
              <a:t> Stone LS, </a:t>
            </a:r>
            <a:r>
              <a:rPr lang="de-AT" sz="1800" dirty="0" err="1">
                <a:solidFill>
                  <a:srgbClr val="000000"/>
                </a:solidFill>
                <a:effectLst/>
                <a:latin typeface="Calibri" panose="020F0502020204030204" pitchFamily="34" charset="0"/>
                <a:ea typeface="Times New Roman" panose="02020603050405020304" pitchFamily="18" charset="0"/>
              </a:rPr>
              <a:t>Szyf</a:t>
            </a:r>
            <a:r>
              <a:rPr lang="de-AT" sz="1800" dirty="0">
                <a:solidFill>
                  <a:srgbClr val="000000"/>
                </a:solidFill>
                <a:effectLst/>
                <a:latin typeface="Calibri" panose="020F0502020204030204" pitchFamily="34" charset="0"/>
                <a:ea typeface="Times New Roman" panose="02020603050405020304" pitchFamily="18" charset="0"/>
              </a:rPr>
              <a:t> M. The </a:t>
            </a:r>
            <a:r>
              <a:rPr lang="de-AT" sz="1800" dirty="0" err="1">
                <a:solidFill>
                  <a:srgbClr val="000000"/>
                </a:solidFill>
                <a:effectLst/>
                <a:latin typeface="Calibri" panose="020F0502020204030204" pitchFamily="34" charset="0"/>
                <a:ea typeface="Times New Roman" panose="02020603050405020304" pitchFamily="18" charset="0"/>
              </a:rPr>
              <a:t>emerging</a:t>
            </a:r>
            <a:r>
              <a:rPr lang="de-AT" sz="1800" dirty="0">
                <a:solidFill>
                  <a:srgbClr val="000000"/>
                </a:solidFill>
                <a:effectLst/>
                <a:latin typeface="Calibri" panose="020F0502020204030204" pitchFamily="34" charset="0"/>
                <a:ea typeface="Times New Roman" panose="02020603050405020304" pitchFamily="18" charset="0"/>
              </a:rPr>
              <a:t> </a:t>
            </a:r>
            <a:r>
              <a:rPr lang="de-AT" sz="1800" dirty="0" err="1">
                <a:solidFill>
                  <a:srgbClr val="000000"/>
                </a:solidFill>
                <a:effectLst/>
                <a:latin typeface="Calibri" panose="020F0502020204030204" pitchFamily="34" charset="0"/>
                <a:ea typeface="Times New Roman" panose="02020603050405020304" pitchFamily="18" charset="0"/>
              </a:rPr>
              <a:t>field</a:t>
            </a:r>
            <a:r>
              <a:rPr lang="de-AT" sz="1800" dirty="0">
                <a:solidFill>
                  <a:srgbClr val="000000"/>
                </a:solidFill>
                <a:effectLst/>
                <a:latin typeface="Calibri" panose="020F0502020204030204" pitchFamily="34" charset="0"/>
                <a:ea typeface="Times New Roman" panose="02020603050405020304" pitchFamily="18" charset="0"/>
              </a:rPr>
              <a:t> of </a:t>
            </a:r>
            <a:r>
              <a:rPr lang="de-AT" sz="1800" dirty="0" err="1">
                <a:solidFill>
                  <a:srgbClr val="000000"/>
                </a:solidFill>
                <a:effectLst/>
                <a:latin typeface="Calibri" panose="020F0502020204030204" pitchFamily="34" charset="0"/>
                <a:ea typeface="Times New Roman" panose="02020603050405020304" pitchFamily="18" charset="0"/>
              </a:rPr>
              <a:t>pain</a:t>
            </a:r>
            <a:r>
              <a:rPr lang="de-AT" sz="1800" dirty="0">
                <a:solidFill>
                  <a:srgbClr val="000000"/>
                </a:solidFill>
                <a:effectLst/>
                <a:latin typeface="Calibri" panose="020F0502020204030204" pitchFamily="34" charset="0"/>
                <a:ea typeface="Times New Roman" panose="02020603050405020304" pitchFamily="18" charset="0"/>
              </a:rPr>
              <a:t> epigenetics. </a:t>
            </a:r>
            <a:r>
              <a:rPr lang="de-AT" sz="1800" i="1" dirty="0">
                <a:solidFill>
                  <a:srgbClr val="000000"/>
                </a:solidFill>
                <a:effectLst/>
                <a:latin typeface="Calibri" panose="020F0502020204030204" pitchFamily="34" charset="0"/>
                <a:ea typeface="Times New Roman" panose="02020603050405020304" pitchFamily="18" charset="0"/>
              </a:rPr>
              <a:t>Pain</a:t>
            </a:r>
            <a:r>
              <a:rPr lang="de-AT" sz="1800" dirty="0">
                <a:solidFill>
                  <a:srgbClr val="000000"/>
                </a:solidFill>
                <a:effectLst/>
                <a:latin typeface="Calibri" panose="020F0502020204030204" pitchFamily="34" charset="0"/>
                <a:ea typeface="Times New Roman" panose="02020603050405020304" pitchFamily="18" charset="0"/>
              </a:rPr>
              <a:t>. 154: 1-2. PMID </a:t>
            </a:r>
            <a:r>
              <a:rPr lang="de-AT" sz="1800" u="none" strike="noStrike" dirty="0">
                <a:solidFill>
                  <a:srgbClr val="000000"/>
                </a:solidFill>
                <a:effectLst/>
                <a:latin typeface="Calibri" panose="020F0502020204030204" pitchFamily="34" charset="0"/>
                <a:ea typeface="Times New Roman" panose="02020603050405020304" pitchFamily="18" charset="0"/>
                <a:hlinkClick r:id="rId2"/>
              </a:rPr>
              <a:t>23159573</a:t>
            </a:r>
            <a:r>
              <a:rPr lang="de-AT" sz="1800" dirty="0">
                <a:solidFill>
                  <a:srgbClr val="000000"/>
                </a:solidFill>
                <a:effectLst/>
                <a:latin typeface="Calibri" panose="020F0502020204030204" pitchFamily="34" charset="0"/>
                <a:ea typeface="Times New Roman" panose="02020603050405020304" pitchFamily="18" charset="0"/>
              </a:rPr>
              <a:t> DOI: </a:t>
            </a:r>
            <a:r>
              <a:rPr lang="de-AT" sz="1800" u="none" strike="noStrike" dirty="0">
                <a:solidFill>
                  <a:srgbClr val="000000"/>
                </a:solidFill>
                <a:effectLst/>
                <a:latin typeface="Calibri" panose="020F0502020204030204" pitchFamily="34" charset="0"/>
                <a:ea typeface="Times New Roman" panose="02020603050405020304" pitchFamily="18" charset="0"/>
                <a:hlinkClick r:id="rId3"/>
              </a:rPr>
              <a:t>10.1016/j.pain.2012.10.016</a:t>
            </a:r>
            <a:r>
              <a:rPr lang="de-AT" sz="1800" dirty="0">
                <a:solidFill>
                  <a:srgbClr val="000000"/>
                </a:solidFill>
                <a:effectLst/>
                <a:latin typeface="Calibri" panose="020F050202020403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fontAlgn="base">
              <a:lnSpc>
                <a:spcPct val="115000"/>
              </a:lnSpc>
              <a:spcBef>
                <a:spcPts val="1020"/>
              </a:spcBef>
              <a:spcAft>
                <a:spcPts val="1020"/>
              </a:spcAft>
            </a:pPr>
            <a:r>
              <a:rPr lang="de-AT" sz="1800" dirty="0">
                <a:solidFill>
                  <a:srgbClr val="000000"/>
                </a:solidFill>
                <a:effectLst/>
                <a:latin typeface="Calibri" panose="020F0502020204030204" pitchFamily="34" charset="0"/>
                <a:ea typeface="Times New Roman" panose="02020603050405020304" pitchFamily="18" charset="0"/>
              </a:rPr>
              <a:t>Der Vorzug von Ademetionin als Schmerzmittel gegenüber den „nichtsteroidalen Antirheumatika“ (NSAR) ist wissenschaftlich bewiesen.</a:t>
            </a:r>
            <a:endParaRPr lang="de-AT" sz="1800" dirty="0">
              <a:effectLst/>
              <a:latin typeface="Times New Roman" panose="02020603050405020304" pitchFamily="18" charset="0"/>
              <a:ea typeface="Times New Roman" panose="02020603050405020304" pitchFamily="18" charset="0"/>
            </a:endParaRPr>
          </a:p>
          <a:p>
            <a:pPr algn="just" fontAlgn="base">
              <a:lnSpc>
                <a:spcPct val="115000"/>
              </a:lnSpc>
            </a:pPr>
            <a:r>
              <a:rPr lang="de-AT" sz="1800" dirty="0">
                <a:solidFill>
                  <a:srgbClr val="000000"/>
                </a:solidFill>
                <a:effectLst/>
                <a:latin typeface="Calibri" panose="020F0502020204030204" pitchFamily="34" charset="0"/>
                <a:ea typeface="Times New Roman" panose="02020603050405020304" pitchFamily="18" charset="0"/>
              </a:rPr>
              <a:t>Studienbeurteilung durch COCHRANE: Ademetionin hat einen bescheidenen, aber signifikanten Vorteil im Vergleich zu Placebo und hat dieselbe Wirksamkeit wie die </a:t>
            </a:r>
            <a:r>
              <a:rPr lang="de-AT" sz="1800" dirty="0" err="1">
                <a:solidFill>
                  <a:srgbClr val="000000"/>
                </a:solidFill>
                <a:effectLst/>
                <a:latin typeface="Calibri" panose="020F0502020204030204" pitchFamily="34" charset="0"/>
                <a:ea typeface="Times New Roman" panose="02020603050405020304" pitchFamily="18" charset="0"/>
              </a:rPr>
              <a:t>NSAR´s</a:t>
            </a:r>
            <a:r>
              <a:rPr lang="de-AT" sz="1800" dirty="0">
                <a:solidFill>
                  <a:srgbClr val="000000"/>
                </a:solidFill>
                <a:effectLst/>
                <a:latin typeface="Calibri" panose="020F0502020204030204" pitchFamily="34" charset="0"/>
                <a:ea typeface="Times New Roman" panose="02020603050405020304" pitchFamily="18" charset="0"/>
              </a:rPr>
              <a:t>. </a:t>
            </a:r>
          </a:p>
          <a:p>
            <a:pPr algn="just" fontAlgn="base">
              <a:lnSpc>
                <a:spcPct val="115000"/>
              </a:lnSpc>
            </a:pPr>
            <a:r>
              <a:rPr lang="de-AT" b="1" dirty="0">
                <a:solidFill>
                  <a:srgbClr val="000000"/>
                </a:solidFill>
                <a:latin typeface="Calibri" panose="020F0502020204030204" pitchFamily="34" charset="0"/>
                <a:ea typeface="Times New Roman" panose="02020603050405020304" pitchFamily="18" charset="0"/>
              </a:rPr>
              <a:t>Referenz: </a:t>
            </a:r>
            <a:r>
              <a:rPr lang="de-AT" sz="1800" dirty="0">
                <a:solidFill>
                  <a:srgbClr val="000000"/>
                </a:solidFill>
                <a:effectLst/>
                <a:latin typeface="Calibri" panose="020F0502020204030204" pitchFamily="34" charset="0"/>
                <a:ea typeface="Times New Roman" panose="02020603050405020304" pitchFamily="18" charset="0"/>
              </a:rPr>
              <a:t>AHRQ </a:t>
            </a:r>
            <a:r>
              <a:rPr lang="de-AT" sz="1800" dirty="0" err="1">
                <a:solidFill>
                  <a:srgbClr val="000000"/>
                </a:solidFill>
                <a:effectLst/>
                <a:latin typeface="Calibri" panose="020F0502020204030204" pitchFamily="34" charset="0"/>
                <a:ea typeface="Times New Roman" panose="02020603050405020304" pitchFamily="18" charset="0"/>
              </a:rPr>
              <a:t>Evidence</a:t>
            </a:r>
            <a:r>
              <a:rPr lang="de-AT" sz="1800" dirty="0">
                <a:solidFill>
                  <a:srgbClr val="000000"/>
                </a:solidFill>
                <a:effectLst/>
                <a:latin typeface="Calibri" panose="020F0502020204030204" pitchFamily="34" charset="0"/>
                <a:ea typeface="Times New Roman" panose="02020603050405020304" pitchFamily="18" charset="0"/>
              </a:rPr>
              <a:t> Report </a:t>
            </a:r>
            <a:r>
              <a:rPr lang="de-AT" sz="1800" dirty="0" err="1">
                <a:solidFill>
                  <a:srgbClr val="000000"/>
                </a:solidFill>
                <a:effectLst/>
                <a:latin typeface="Calibri" panose="020F0502020204030204" pitchFamily="34" charset="0"/>
                <a:ea typeface="Times New Roman" panose="02020603050405020304" pitchFamily="18" charset="0"/>
              </a:rPr>
              <a:t>Summaries</a:t>
            </a:r>
            <a:r>
              <a:rPr lang="de-AT" sz="1800" dirty="0">
                <a:solidFill>
                  <a:srgbClr val="000000"/>
                </a:solidFill>
                <a:effectLst/>
                <a:latin typeface="Calibri" panose="020F0502020204030204" pitchFamily="34" charset="0"/>
                <a:ea typeface="Times New Roman" panose="02020603050405020304" pitchFamily="18" charset="0"/>
              </a:rPr>
              <a:t>. Rockville (MD): </a:t>
            </a:r>
            <a:r>
              <a:rPr lang="de-AT" sz="1800" u="none" strike="noStrike" dirty="0">
                <a:solidFill>
                  <a:srgbClr val="000000"/>
                </a:solidFill>
                <a:effectLst/>
                <a:latin typeface="Calibri" panose="020F0502020204030204" pitchFamily="34" charset="0"/>
                <a:ea typeface="Times New Roman" panose="02020603050405020304" pitchFamily="18" charset="0"/>
                <a:hlinkClick r:id="rId4"/>
              </a:rPr>
              <a:t>Agency for </a:t>
            </a:r>
            <a:r>
              <a:rPr lang="de-AT" sz="1800" u="none" strike="noStrike" dirty="0" err="1">
                <a:solidFill>
                  <a:srgbClr val="000000"/>
                </a:solidFill>
                <a:effectLst/>
                <a:latin typeface="Calibri" panose="020F0502020204030204" pitchFamily="34" charset="0"/>
                <a:ea typeface="Times New Roman" panose="02020603050405020304" pitchFamily="18" charset="0"/>
                <a:hlinkClick r:id="rId4"/>
              </a:rPr>
              <a:t>Healthcare</a:t>
            </a:r>
            <a:r>
              <a:rPr lang="de-AT" sz="1800" u="none" strike="noStrike" dirty="0">
                <a:solidFill>
                  <a:srgbClr val="000000"/>
                </a:solidFill>
                <a:effectLst/>
                <a:latin typeface="Calibri" panose="020F0502020204030204" pitchFamily="34" charset="0"/>
                <a:ea typeface="Times New Roman" panose="02020603050405020304" pitchFamily="18" charset="0"/>
                <a:hlinkClick r:id="rId4"/>
              </a:rPr>
              <a:t> Research and Quality (US)</a:t>
            </a:r>
            <a:r>
              <a:rPr lang="de-AT" sz="1800" dirty="0">
                <a:solidFill>
                  <a:srgbClr val="000000"/>
                </a:solidFill>
                <a:effectLst/>
                <a:latin typeface="Calibri" panose="020F0502020204030204" pitchFamily="34" charset="0"/>
                <a:ea typeface="Times New Roman" panose="02020603050405020304" pitchFamily="18" charset="0"/>
              </a:rPr>
              <a:t>; 1998-2005. No. 64, </a:t>
            </a:r>
            <a:r>
              <a:rPr lang="de-AT" sz="1800" i="1" dirty="0">
                <a:solidFill>
                  <a:srgbClr val="000000"/>
                </a:solidFill>
                <a:effectLst/>
                <a:latin typeface="Calibri" panose="020F0502020204030204" pitchFamily="34" charset="0"/>
                <a:ea typeface="Times New Roman" panose="02020603050405020304" pitchFamily="18" charset="0"/>
              </a:rPr>
              <a:t>S-Adenosyl-L-Methionine for Treatment of Depression, Osteoarthritis, and </a:t>
            </a:r>
            <a:r>
              <a:rPr lang="de-AT" sz="1800" i="1" dirty="0" err="1">
                <a:solidFill>
                  <a:srgbClr val="000000"/>
                </a:solidFill>
                <a:effectLst/>
                <a:latin typeface="Calibri" panose="020F0502020204030204" pitchFamily="34" charset="0"/>
                <a:ea typeface="Times New Roman" panose="02020603050405020304" pitchFamily="18" charset="0"/>
              </a:rPr>
              <a:t>Liver</a:t>
            </a:r>
            <a:r>
              <a:rPr lang="de-AT" sz="1800" i="1" dirty="0">
                <a:solidFill>
                  <a:srgbClr val="000000"/>
                </a:solidFill>
                <a:effectLst/>
                <a:latin typeface="Calibri" panose="020F0502020204030204" pitchFamily="34" charset="0"/>
                <a:ea typeface="Times New Roman" panose="02020603050405020304" pitchFamily="18" charset="0"/>
              </a:rPr>
              <a:t> Disease</a:t>
            </a:r>
            <a:r>
              <a:rPr lang="de-AT" sz="1800" dirty="0">
                <a:solidFill>
                  <a:srgbClr val="000000"/>
                </a:solidFill>
                <a:effectLst/>
                <a:latin typeface="Calibri" panose="020F050202020403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endParaRPr lang="de-AT" dirty="0"/>
          </a:p>
        </p:txBody>
      </p:sp>
    </p:spTree>
    <p:extLst>
      <p:ext uri="{BB962C8B-B14F-4D97-AF65-F5344CB8AC3E}">
        <p14:creationId xmlns:p14="http://schemas.microsoft.com/office/powerpoint/2010/main" val="2196102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4F18A32-0BD4-424A-BDC6-1D894EC7ECDC}"/>
              </a:ext>
            </a:extLst>
          </p:cNvPr>
          <p:cNvSpPr txBox="1"/>
          <p:nvPr/>
        </p:nvSpPr>
        <p:spPr>
          <a:xfrm>
            <a:off x="98323" y="108155"/>
            <a:ext cx="11965858" cy="5216813"/>
          </a:xfrm>
          <a:prstGeom prst="rect">
            <a:avLst/>
          </a:prstGeom>
          <a:noFill/>
        </p:spPr>
        <p:txBody>
          <a:bodyPr wrap="square" rtlCol="0">
            <a:spAutoFit/>
          </a:bodyPr>
          <a:lstStyle/>
          <a:p>
            <a:pPr algn="ctr">
              <a:lnSpc>
                <a:spcPct val="150000"/>
              </a:lnSpc>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Beteiligung der DNA-Hypomethylierung an der Pathogenese von altersbedingte Makuladegeneration </a:t>
            </a:r>
            <a:endParaRPr lang="de-AT" sz="2400" b="1"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de-AT"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Die </a:t>
            </a:r>
            <a:r>
              <a:rPr lang="de-AT"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altersbedingte Makuladegeneration (AMD) </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ist die häufigste Ursache für eine irreversible Blindheit bei Menschen ab 50 Jahren und kann nicht wirksam geheilt werden (Jager et al. 2008). Die Krankheit ist gekennzeichnet durch die fokale Ablagerung von </a:t>
            </a:r>
            <a:r>
              <a:rPr lang="de-A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azellulären</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polymorphen Trümmern, Drusen genannt, zwischen retinalem Pigmentepithel (RPE) und Bruch-Membran (Jager et al. 2008). Eines der in Drusen akkumulierten Hauptproteine ​​ist </a:t>
            </a:r>
            <a:r>
              <a:rPr lang="de-A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Clusterin</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dessen Expression durch </a:t>
            </a:r>
            <a:r>
              <a:rPr lang="de-A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Promotormethylierung</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reguliert wird. Jüngste Ergebnisse, die zeigen, dass die Behandlung der RPE-Zelllinie ARPE-19 mit 5-Aza-dC die </a:t>
            </a:r>
            <a:r>
              <a:rPr lang="de-A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Clusterininduktion</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und -sekretion auf Medium potenziert, lieferten einen zusätzlichen Beweis für die </a:t>
            </a:r>
            <a:r>
              <a:rPr lang="de-AT"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Beteiligung der DNA-Hypomethylierung an der Pathogenese von AMD </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r>
              <a:rPr lang="de-AT" sz="18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Suuronen</a:t>
            </a: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et al. 2007) ).</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3702403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111DAB3-9B45-426E-9A98-4164264E8991}"/>
              </a:ext>
            </a:extLst>
          </p:cNvPr>
          <p:cNvSpPr txBox="1"/>
          <p:nvPr/>
        </p:nvSpPr>
        <p:spPr>
          <a:xfrm>
            <a:off x="88490" y="0"/>
            <a:ext cx="12005187" cy="7664021"/>
          </a:xfrm>
          <a:prstGeom prst="rect">
            <a:avLst/>
          </a:prstGeom>
          <a:noFill/>
        </p:spPr>
        <p:txBody>
          <a:bodyPr wrap="square" rtlCol="0">
            <a:spAutoFit/>
          </a:bodyPr>
          <a:lstStyle/>
          <a:p>
            <a:pPr algn="ctr">
              <a:lnSpc>
                <a:spcPct val="107000"/>
              </a:lnSpc>
              <a:spcAft>
                <a:spcPts val="800"/>
              </a:spcAft>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S-Adenosylmethionin (Ademethionin), der DNA-Methylierungs-Status und der Mechanismus der DNA-Hypomethylierung während des Alterns</a:t>
            </a:r>
            <a:endParaRPr lang="de-AT"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24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800"/>
              </a:spcAft>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Das Altern ist ein multifaktorieller Prozess des fortschreitenden allmählichen Rückgangs der Zellfunktionen im Laufe der Zeit. </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Es ist klar, dass das Altern das Epigenom des Menschen beeinflusst, einschließlich der Hypomethylierung von DNA. Die DNA-Methylierung ist ein entscheidender biologischer Prozess, der die Aufrechterhaltung der genomischen Integrität und die genaue Expression genetischer Informationen kontrolliert. Der genaue Status der DNA-Methylierung ist in reifen Zellen ausgeglichen, aber mit zunehmendem Alter verschiebt sich dieses Gleichgewicht stark zugunsten der DNA-Demethylierung. Daher scheint die DNA-Hypomethylierung, die während des normalen Alterns auftritt, ein kritischer Risikofaktor zu sein.</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Die Versorgung mit- und die Verfügbarkeit der Methylgruppen werden als die wichtigsten Faktoren angesehen, die die DNA-Methylierung beeinflussen (Chiang et al. 1996; Niculescu und Zeisel 2002;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Ulrey</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2005). Daher ist die ordnungsgemäße Aufrechterhaltung des Ein-Kohlenstoff-Metabolismus für ein gesundes Altern von entscheidender Bedeutung und kann die Entwicklung altersbedingter Pathologien verhindern oder verlangsamen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Kuo</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2005).</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44651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AB7EEB1-5ACD-494B-9561-F41CD79591F5}"/>
              </a:ext>
            </a:extLst>
          </p:cNvPr>
          <p:cNvSpPr txBox="1"/>
          <p:nvPr/>
        </p:nvSpPr>
        <p:spPr>
          <a:xfrm>
            <a:off x="157316" y="422787"/>
            <a:ext cx="11877368" cy="6391493"/>
          </a:xfrm>
          <a:prstGeom prst="rect">
            <a:avLst/>
          </a:prstGeom>
          <a:noFill/>
        </p:spPr>
        <p:txBody>
          <a:bodyPr wrap="square" rtlCol="0">
            <a:spAutoFit/>
          </a:bodyPr>
          <a:lstStyle/>
          <a:p>
            <a:pPr algn="ctr">
              <a:lnSpc>
                <a:spcPct val="150000"/>
              </a:lnSpc>
              <a:spcAft>
                <a:spcPts val="800"/>
              </a:spcAft>
            </a:pP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Anti-Aging und Reverse-Aging</a:t>
            </a:r>
            <a:endParaRPr lang="de-AT"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 altern die andern“</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Gemeinsam vermitteln S-Adenosylmethionin (Ademetionin) und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Spermidin</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eine Verjüngung der Zellen, unterdrücken oxidativen Zellstress, führen zur Hemmung der Lipid- Wasserstoffperoxid- Produktion und verbessert das Glutathion- antioxidative System, fördern die Proteinsynthese und verlängern die Lebensdauer. Auch haben sie regenerierende Wirkung auf den Gelenksknorpel und die Bandscheiben, Haut, Haare und Nägel, schützen die Leber und die Bauchspeicheldrüse mit der Regulierung der Insulinsynthese und der Insulinsekretion und haben eine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kardioprotektive</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Wirkung.</a:t>
            </a:r>
          </a:p>
          <a:p>
            <a:pPr>
              <a:lnSpc>
                <a:spcPct val="150000"/>
              </a:lnSpc>
            </a:pPr>
            <a:endParaRPr lang="de-AT"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Ein weiteres Molekül, das Melatonin, benötigt S-Adenosylmethionin (Ademetionin) ebenso zu seiner Biosynthese. Melatonin beeinflusst die Neurogenese und zeigt seine neuroprotektiven Funktionen durch die Blockierung der Aβ-Produktion, Aβ-</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Oligomerisierung</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und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Fibrillation</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Tau-Hyperphosphorylierung, synaptische Dysfunktion, oxidativen Stress und neuronalen Tod während der AD-Progression.</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2014360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355C999-3F96-42A9-9D56-623FCA10708F}"/>
              </a:ext>
            </a:extLst>
          </p:cNvPr>
          <p:cNvSpPr txBox="1"/>
          <p:nvPr/>
        </p:nvSpPr>
        <p:spPr>
          <a:xfrm>
            <a:off x="0" y="78658"/>
            <a:ext cx="12103510" cy="6422271"/>
          </a:xfrm>
          <a:prstGeom prst="rect">
            <a:avLst/>
          </a:prstGeom>
          <a:noFill/>
        </p:spPr>
        <p:txBody>
          <a:bodyPr wrap="square" rtlCol="0">
            <a:spAutoFit/>
          </a:bodyPr>
          <a:lstStyle/>
          <a:p>
            <a:pPr algn="ctr">
              <a:lnSpc>
                <a:spcPct val="150000"/>
              </a:lnSpc>
              <a:spcAft>
                <a:spcPts val="800"/>
              </a:spcAft>
            </a:pPr>
            <a:r>
              <a:rPr lang="de-AT" sz="2400" b="1" dirty="0">
                <a:solidFill>
                  <a:srgbClr val="FF0000"/>
                </a:solidFill>
                <a:latin typeface="Arial" panose="020B0604020202020204" pitchFamily="34" charset="0"/>
                <a:ea typeface="Calibri" panose="020F0502020204030204" pitchFamily="34" charset="0"/>
                <a:cs typeface="Arial" panose="020B0604020202020204" pitchFamily="34" charset="0"/>
              </a:rPr>
              <a:t>K</a:t>
            </a:r>
            <a:r>
              <a:rPr lang="de-AT"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örperliche Betätigung ist mit einer positiven neuronalen Funktion verbunden</a:t>
            </a:r>
          </a:p>
          <a:p>
            <a:pPr algn="ctr">
              <a:lnSpc>
                <a:spcPct val="150000"/>
              </a:lnSpc>
              <a:spcAft>
                <a:spcPts val="800"/>
              </a:spcAft>
            </a:pPr>
            <a:endParaRPr lang="de-AT"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Zu den identifizierten Mechanismen, gehören Neurogenese, Synaptogenese, synaptische Plastizität und Vermittlung durch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neurotrophe</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Faktoren. Die starke und unmittelbare Wirkung von Bewegung auf Veränderungen der Genexpression im Gehirn führt zu epigenetischen Mechanismen. In einer Querschnittsstudie an Menschen im Alter von 55 bis 79 Jahren wurde der geschätzte Verlauf der altersbedingten Abnahme der kortikalen Gewebedichte in Abhängigkeit von der kardiovaskulären Fitness signifikant verringert. Darüber hinaus waren diese Effekte im frontalen, präfrontalen und parietalen Kortex am größten. Diese </a:t>
            </a:r>
            <a:r>
              <a:rPr lang="de-AT"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Kortexregionen</a:t>
            </a:r>
            <a:r>
              <a:rPr lang="de-AT"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weisen auch beim Menschen die größten altersbedingten Rückgänge auf. Interessanterweise sollen diese Regionen auch die exekutiven kognitiven Funktionen für die Lebensgestaltung unterstützen. </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Referenz</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Raz N. (2000) In The Handbook of Ageing and Cognition, </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Hrsg</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Craik, FIM &amp; amp; Salthouse, TA (Lawrence Erlbaum Associates, Mahwah, New Jersey), S. 1-90.</a:t>
            </a:r>
            <a:endParaRPr lang="de-AT" sz="1800" dirty="0">
              <a:effectLst/>
              <a:latin typeface="Arial" panose="020B0604020202020204" pitchFamily="34" charset="0"/>
              <a:ea typeface="Calibri" panose="020F050202020403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6173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5FA68-A954-41FA-9697-46EF382F28D8}"/>
              </a:ext>
            </a:extLst>
          </p:cNvPr>
          <p:cNvSpPr>
            <a:spLocks noGrp="1"/>
          </p:cNvSpPr>
          <p:nvPr>
            <p:ph type="title"/>
          </p:nvPr>
        </p:nvSpPr>
        <p:spPr/>
        <p:txBody>
          <a:bodyPr>
            <a:normAutofit/>
          </a:bodyPr>
          <a:lstStyle/>
          <a:p>
            <a:pPr algn="ctr"/>
            <a:r>
              <a:rPr lang="de-DE" sz="3200" b="1" dirty="0">
                <a:solidFill>
                  <a:srgbClr val="FF0000"/>
                </a:solidFill>
              </a:rPr>
              <a:t>körperliche Aktivität und Neurogenese</a:t>
            </a:r>
            <a:endParaRPr lang="de-AT" sz="3200" b="1" dirty="0">
              <a:solidFill>
                <a:srgbClr val="FF0000"/>
              </a:solidFill>
            </a:endParaRPr>
          </a:p>
        </p:txBody>
      </p:sp>
      <p:sp>
        <p:nvSpPr>
          <p:cNvPr id="3" name="Textfeld 2">
            <a:extLst>
              <a:ext uri="{FF2B5EF4-FFF2-40B4-BE49-F238E27FC236}">
                <a16:creationId xmlns:a16="http://schemas.microsoft.com/office/drawing/2014/main" id="{08220001-5071-4178-AB39-08B007EFFE53}"/>
              </a:ext>
            </a:extLst>
          </p:cNvPr>
          <p:cNvSpPr txBox="1"/>
          <p:nvPr/>
        </p:nvSpPr>
        <p:spPr>
          <a:xfrm>
            <a:off x="1141413" y="2484408"/>
            <a:ext cx="9905998" cy="3385542"/>
          </a:xfrm>
          <a:prstGeom prst="rect">
            <a:avLst/>
          </a:prstGeom>
          <a:noFill/>
        </p:spPr>
        <p:txBody>
          <a:bodyPr wrap="square" rtlCol="0">
            <a:spAutoFit/>
          </a:bodyPr>
          <a:lstStyle/>
          <a:p>
            <a:r>
              <a:rPr lang="de-DE" sz="2800" dirty="0"/>
              <a:t>Geringe körperliche Aktivität bei Kindern und Jugendlichen korreliert mit schlechten kognitiven Fähigkeiten, die manchmal mit einem verringerten Volumen in den Gehirnregionen des Hippocampus und der Basalganglien einhergehen.</a:t>
            </a:r>
          </a:p>
          <a:p>
            <a:endParaRPr lang="de-DE" sz="2800" dirty="0"/>
          </a:p>
          <a:p>
            <a:endParaRPr lang="de-DE" sz="2800" dirty="0"/>
          </a:p>
          <a:p>
            <a:r>
              <a:rPr lang="de-DE" sz="2800" dirty="0"/>
              <a:t>Tanzen: Bewegung und Denken</a:t>
            </a:r>
            <a:endParaRPr lang="de-AT" sz="2800" dirty="0"/>
          </a:p>
          <a:p>
            <a:endParaRPr lang="de-AT" dirty="0"/>
          </a:p>
        </p:txBody>
      </p:sp>
    </p:spTree>
    <p:extLst>
      <p:ext uri="{BB962C8B-B14F-4D97-AF65-F5344CB8AC3E}">
        <p14:creationId xmlns:p14="http://schemas.microsoft.com/office/powerpoint/2010/main" val="362659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83989-81A1-4E68-A559-AB77B88FE534}"/>
              </a:ext>
            </a:extLst>
          </p:cNvPr>
          <p:cNvSpPr>
            <a:spLocks noGrp="1"/>
          </p:cNvSpPr>
          <p:nvPr>
            <p:ph type="title"/>
          </p:nvPr>
        </p:nvSpPr>
        <p:spPr>
          <a:xfrm>
            <a:off x="753074" y="81804"/>
            <a:ext cx="9905998" cy="1468699"/>
          </a:xfrm>
        </p:spPr>
        <p:txBody>
          <a:bodyPr>
            <a:normAutofit fontScale="90000"/>
          </a:bodyPr>
          <a:lstStyle/>
          <a:p>
            <a:pPr algn="ctr"/>
            <a:br>
              <a:rPr lang="de-AT" dirty="0">
                <a:solidFill>
                  <a:srgbClr val="FF0000"/>
                </a:solidFill>
              </a:rPr>
            </a:br>
            <a:br>
              <a:rPr lang="de-AT" dirty="0">
                <a:solidFill>
                  <a:srgbClr val="FF0000"/>
                </a:solidFill>
              </a:rPr>
            </a:br>
            <a:r>
              <a:rPr lang="de-AT" b="1" dirty="0">
                <a:solidFill>
                  <a:srgbClr val="FF0000"/>
                </a:solidFill>
              </a:rPr>
              <a:t>Soziale Epigenetik</a:t>
            </a:r>
            <a:br>
              <a:rPr lang="de-AT" dirty="0">
                <a:solidFill>
                  <a:srgbClr val="FF0000"/>
                </a:solidFill>
              </a:rPr>
            </a:br>
            <a:r>
              <a:rPr lang="de-AT" sz="3600" dirty="0">
                <a:solidFill>
                  <a:srgbClr val="FF0000"/>
                </a:solidFill>
              </a:rPr>
              <a:t>„normales“ Serotonin (Neurotransmitter) und Oxytocin (</a:t>
            </a:r>
            <a:r>
              <a:rPr lang="de-AT" sz="3600" b="1" dirty="0">
                <a:solidFill>
                  <a:srgbClr val="FF0000"/>
                </a:solidFill>
              </a:rPr>
              <a:t>prosoziales Hormon</a:t>
            </a:r>
            <a:r>
              <a:rPr lang="de-AT" sz="3600" dirty="0">
                <a:solidFill>
                  <a:srgbClr val="FF0000"/>
                </a:solidFill>
              </a:rPr>
              <a:t>) bestimmen die soziale Verträglichkeit</a:t>
            </a:r>
            <a:br>
              <a:rPr lang="de-AT" dirty="0">
                <a:solidFill>
                  <a:srgbClr val="FF0000"/>
                </a:solidFill>
              </a:rPr>
            </a:br>
            <a:endParaRPr lang="de-AT" dirty="0">
              <a:solidFill>
                <a:srgbClr val="FF0000"/>
              </a:solidFill>
            </a:endParaRPr>
          </a:p>
        </p:txBody>
      </p:sp>
      <p:sp>
        <p:nvSpPr>
          <p:cNvPr id="3" name="Textfeld 2">
            <a:extLst>
              <a:ext uri="{FF2B5EF4-FFF2-40B4-BE49-F238E27FC236}">
                <a16:creationId xmlns:a16="http://schemas.microsoft.com/office/drawing/2014/main" id="{C963B130-DA26-4502-AF2F-5BF435703A1D}"/>
              </a:ext>
            </a:extLst>
          </p:cNvPr>
          <p:cNvSpPr txBox="1"/>
          <p:nvPr/>
        </p:nvSpPr>
        <p:spPr>
          <a:xfrm>
            <a:off x="226142" y="2077384"/>
            <a:ext cx="11366090" cy="5324535"/>
          </a:xfrm>
          <a:prstGeom prst="rect">
            <a:avLst/>
          </a:prstGeom>
          <a:noFill/>
        </p:spPr>
        <p:txBody>
          <a:bodyPr wrap="square" rtlCol="0">
            <a:spAutoFit/>
          </a:bodyPr>
          <a:lstStyle/>
          <a:p>
            <a:pPr marL="457200" indent="-457200">
              <a:buFont typeface="Wingdings" panose="05000000000000000000" pitchFamily="2" charset="2"/>
              <a:buChar char="ü"/>
            </a:pPr>
            <a:r>
              <a:rPr lang="de-AT" sz="2800" dirty="0"/>
              <a:t>Verantwortung für den Nächsten und die Gemeinschaft wird die Regel im Verhalten. </a:t>
            </a:r>
          </a:p>
          <a:p>
            <a:pPr marL="457200" indent="-457200">
              <a:buFont typeface="Wingdings" panose="05000000000000000000" pitchFamily="2" charset="2"/>
              <a:buChar char="ü"/>
            </a:pPr>
            <a:r>
              <a:rPr lang="de-AT" sz="2800" dirty="0"/>
              <a:t>Empathisches Verhalten kann werden.</a:t>
            </a:r>
          </a:p>
          <a:p>
            <a:pPr marL="457200" indent="-457200">
              <a:buFont typeface="Wingdings" panose="05000000000000000000" pitchFamily="2" charset="2"/>
              <a:buChar char="ü"/>
            </a:pPr>
            <a:r>
              <a:rPr lang="de-AT" sz="2800" dirty="0"/>
              <a:t>Menschen, die in Angst oder zwanghafter Betriebsamkeit leben, den gewöhnlichen Alltag als ständigen Stress wahrnehmen und vorweg erschöpft jeden vermeintlichen Belastungen ausweichen, werden durch ihr neues Verhältnis zu ihrer Person, durch die ihnen zuvor nicht bekannte Freiheit der persönlichen Entscheidung etwas leisten zu können, belohnt und</a:t>
            </a:r>
            <a:r>
              <a:rPr lang="de-DE" sz="2800" dirty="0"/>
              <a:t> fühlen sich hinterher erleichtert.</a:t>
            </a:r>
          </a:p>
          <a:p>
            <a:endParaRPr lang="de-AT" sz="2000" b="0" i="0" dirty="0">
              <a:solidFill>
                <a:srgbClr val="222222"/>
              </a:solidFill>
              <a:effectLst/>
            </a:endParaRPr>
          </a:p>
          <a:p>
            <a:r>
              <a:rPr lang="de-AT" sz="2000" b="0" i="0" dirty="0">
                <a:solidFill>
                  <a:srgbClr val="222222"/>
                </a:solidFill>
                <a:effectLst/>
              </a:rPr>
              <a:t>	Prävalenz für </a:t>
            </a:r>
            <a:r>
              <a:rPr lang="de-AT" sz="2000" b="1" i="0" dirty="0">
                <a:solidFill>
                  <a:srgbClr val="222222"/>
                </a:solidFill>
                <a:effectLst/>
              </a:rPr>
              <a:t>Angststörungen</a:t>
            </a:r>
            <a:r>
              <a:rPr lang="de-AT" sz="2000" b="0" i="0" dirty="0">
                <a:solidFill>
                  <a:srgbClr val="222222"/>
                </a:solidFill>
                <a:effectLst/>
              </a:rPr>
              <a:t> in der 18- bis 79-jährigen Bevölkerung bei 15,3% . </a:t>
            </a:r>
          </a:p>
          <a:p>
            <a:r>
              <a:rPr lang="de-AT" sz="2000" b="0" i="0" dirty="0">
                <a:solidFill>
                  <a:srgbClr val="222222"/>
                </a:solidFill>
                <a:effectLst/>
              </a:rPr>
              <a:t>	Für Frauen liegt sie mit 21,3% höher als bei Männern mit 9,3%.</a:t>
            </a:r>
            <a:endParaRPr lang="de-AT" sz="2000" dirty="0"/>
          </a:p>
          <a:p>
            <a:endParaRPr lang="de-DE" sz="2800" dirty="0"/>
          </a:p>
        </p:txBody>
      </p:sp>
    </p:spTree>
    <p:extLst>
      <p:ext uri="{BB962C8B-B14F-4D97-AF65-F5344CB8AC3E}">
        <p14:creationId xmlns:p14="http://schemas.microsoft.com/office/powerpoint/2010/main" val="1006283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E3A7C0-E7BB-47BF-B81F-65B0FD783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9" y="1776357"/>
            <a:ext cx="5477639" cy="3010320"/>
          </a:xfrm>
          <a:prstGeom prst="rect">
            <a:avLst/>
          </a:prstGeom>
        </p:spPr>
      </p:pic>
      <p:sp>
        <p:nvSpPr>
          <p:cNvPr id="2" name="Textfeld 1">
            <a:extLst>
              <a:ext uri="{FF2B5EF4-FFF2-40B4-BE49-F238E27FC236}">
                <a16:creationId xmlns:a16="http://schemas.microsoft.com/office/drawing/2014/main" id="{2996DBD3-7C0A-4A13-9D8B-D4259440C3CB}"/>
              </a:ext>
            </a:extLst>
          </p:cNvPr>
          <p:cNvSpPr txBox="1"/>
          <p:nvPr/>
        </p:nvSpPr>
        <p:spPr>
          <a:xfrm>
            <a:off x="6351639" y="550606"/>
            <a:ext cx="5496232" cy="6174659"/>
          </a:xfrm>
          <a:prstGeom prst="rect">
            <a:avLst/>
          </a:prstGeom>
          <a:noFill/>
        </p:spPr>
        <p:txBody>
          <a:bodyPr wrap="square" rtlCol="0">
            <a:spAutoFit/>
          </a:bodyPr>
          <a:lstStyle/>
          <a:p>
            <a:endParaRPr lang="de-AT" dirty="0"/>
          </a:p>
        </p:txBody>
      </p:sp>
      <p:sp>
        <p:nvSpPr>
          <p:cNvPr id="5" name="Textfeld 4">
            <a:extLst>
              <a:ext uri="{FF2B5EF4-FFF2-40B4-BE49-F238E27FC236}">
                <a16:creationId xmlns:a16="http://schemas.microsoft.com/office/drawing/2014/main" id="{58FA0860-9EDE-4C15-A9A7-878C5B9A0363}"/>
              </a:ext>
            </a:extLst>
          </p:cNvPr>
          <p:cNvSpPr txBox="1"/>
          <p:nvPr/>
        </p:nvSpPr>
        <p:spPr>
          <a:xfrm>
            <a:off x="6096000" y="87476"/>
            <a:ext cx="6017342" cy="6683048"/>
          </a:xfrm>
          <a:prstGeom prst="rect">
            <a:avLst/>
          </a:prstGeom>
          <a:noFill/>
        </p:spPr>
        <p:txBody>
          <a:bodyPr wrap="square" rtlCol="0">
            <a:spAutoFit/>
          </a:bodyPr>
          <a:lstStyle/>
          <a:p>
            <a:pPr algn="just">
              <a:lnSpc>
                <a:spcPct val="150000"/>
              </a:lnSpc>
            </a:pPr>
            <a:r>
              <a:rPr lang="de-AT" sz="2400" dirty="0"/>
              <a:t>Die </a:t>
            </a:r>
            <a:r>
              <a:rPr lang="de-AT" sz="2400" b="1" dirty="0"/>
              <a:t>Berechnung der sozialen Reize  </a:t>
            </a:r>
            <a:r>
              <a:rPr lang="de-AT" sz="2400" dirty="0"/>
              <a:t>erfolgt im Gyrus-CA3-Schaltkreis, einer Untereinheit des </a:t>
            </a:r>
            <a:r>
              <a:rPr lang="de-AT" sz="2400" b="1" dirty="0"/>
              <a:t>hinteren Hippocampus.</a:t>
            </a:r>
            <a:r>
              <a:rPr lang="de-AT" sz="2400" dirty="0"/>
              <a:t> DG-CA3 ist </a:t>
            </a:r>
            <a:r>
              <a:rPr lang="de-DE" sz="2400" dirty="0"/>
              <a:t>ein Netzwerk von </a:t>
            </a:r>
            <a:r>
              <a:rPr lang="de-DE" sz="2400" b="1" dirty="0"/>
              <a:t>Oxytocin-sensitiven Neuronen</a:t>
            </a:r>
            <a:r>
              <a:rPr lang="de-AT" sz="2400" b="1" dirty="0"/>
              <a:t>.</a:t>
            </a:r>
          </a:p>
          <a:p>
            <a:pPr algn="just">
              <a:lnSpc>
                <a:spcPct val="150000"/>
              </a:lnSpc>
            </a:pPr>
            <a:r>
              <a:rPr lang="de-AT" sz="2400" dirty="0"/>
              <a:t>Von dort werden die sozialen Signale außerhalb des Hippocampus an einen Bereich im Vorderhirn weiterleitet, der als </a:t>
            </a:r>
            <a:r>
              <a:rPr lang="de-AT" sz="2400" b="1" dirty="0"/>
              <a:t>Nucleus accumbens </a:t>
            </a:r>
            <a:r>
              <a:rPr lang="de-AT" sz="2400" dirty="0"/>
              <a:t>bezeichnet wird und der bekanntermaßen eine Reihe </a:t>
            </a:r>
            <a:r>
              <a:rPr lang="de-AT" sz="2400" b="1" dirty="0"/>
              <a:t>sozialer Verhaltensweisen steuert und eine Rolle in der Belohnungssuche</a:t>
            </a:r>
            <a:r>
              <a:rPr lang="de-AT" sz="2400" dirty="0"/>
              <a:t>, Abneigung, Sucht und Vergnügen spielt.</a:t>
            </a:r>
          </a:p>
        </p:txBody>
      </p:sp>
      <p:sp>
        <p:nvSpPr>
          <p:cNvPr id="6" name="Textfeld 5">
            <a:extLst>
              <a:ext uri="{FF2B5EF4-FFF2-40B4-BE49-F238E27FC236}">
                <a16:creationId xmlns:a16="http://schemas.microsoft.com/office/drawing/2014/main" id="{B84781DE-C264-4DA9-BB2B-9450D4648F7B}"/>
              </a:ext>
            </a:extLst>
          </p:cNvPr>
          <p:cNvSpPr txBox="1"/>
          <p:nvPr/>
        </p:nvSpPr>
        <p:spPr>
          <a:xfrm>
            <a:off x="344129" y="5142271"/>
            <a:ext cx="5279923" cy="1200329"/>
          </a:xfrm>
          <a:prstGeom prst="rect">
            <a:avLst/>
          </a:prstGeom>
          <a:noFill/>
        </p:spPr>
        <p:txBody>
          <a:bodyPr wrap="square" rtlCol="0">
            <a:spAutoFit/>
          </a:bodyPr>
          <a:lstStyle/>
          <a:p>
            <a:pPr algn="ctr"/>
            <a:r>
              <a:rPr lang="de-AT" sz="1800" b="1" dirty="0"/>
              <a:t>Im hinteren Hippocampus </a:t>
            </a:r>
            <a:endParaRPr lang="de-DE" dirty="0"/>
          </a:p>
          <a:p>
            <a:pPr algn="ctr"/>
            <a:endParaRPr lang="de-DE" dirty="0"/>
          </a:p>
          <a:p>
            <a:pPr algn="ctr"/>
            <a:r>
              <a:rPr lang="de-DE" dirty="0"/>
              <a:t>i</a:t>
            </a:r>
            <a:r>
              <a:rPr lang="de-DE" sz="1800" dirty="0"/>
              <a:t>st ein Netzwerk von </a:t>
            </a:r>
            <a:r>
              <a:rPr lang="de-DE" sz="1800" b="1" dirty="0"/>
              <a:t>Oxytocin-sensitiven Neuronen</a:t>
            </a:r>
            <a:endParaRPr lang="de-AT" sz="1800" b="1" dirty="0"/>
          </a:p>
          <a:p>
            <a:endParaRPr lang="de-AT" dirty="0"/>
          </a:p>
        </p:txBody>
      </p:sp>
    </p:spTree>
    <p:extLst>
      <p:ext uri="{BB962C8B-B14F-4D97-AF65-F5344CB8AC3E}">
        <p14:creationId xmlns:p14="http://schemas.microsoft.com/office/powerpoint/2010/main" val="3114697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52C3EF-3D11-4B8C-B796-AF26BDBBDF5C}"/>
              </a:ext>
            </a:extLst>
          </p:cNvPr>
          <p:cNvSpPr txBox="1"/>
          <p:nvPr/>
        </p:nvSpPr>
        <p:spPr>
          <a:xfrm>
            <a:off x="1308339" y="612475"/>
            <a:ext cx="10299940" cy="6370975"/>
          </a:xfrm>
          <a:prstGeom prst="rect">
            <a:avLst/>
          </a:prstGeom>
          <a:noFill/>
        </p:spPr>
        <p:txBody>
          <a:bodyPr wrap="square" rtlCol="0">
            <a:spAutoFit/>
          </a:bodyPr>
          <a:lstStyle/>
          <a:p>
            <a:r>
              <a:rPr lang="de-AT" sz="2400" dirty="0">
                <a:solidFill>
                  <a:srgbClr val="FF0000"/>
                </a:solidFill>
                <a:latin typeface="Arial" panose="020B0604020202020204" pitchFamily="34" charset="0"/>
                <a:cs typeface="Arial" panose="020B0604020202020204" pitchFamily="34" charset="0"/>
              </a:rPr>
              <a:t>Oxytocin, </a:t>
            </a:r>
            <a:r>
              <a:rPr lang="de-AT" sz="2400" b="0" i="0" dirty="0">
                <a:effectLst/>
                <a:latin typeface="arial" panose="020B0604020202020204" pitchFamily="34" charset="0"/>
              </a:rPr>
              <a:t>ein im Hypothalamus (Hippocampus) produziertes Hormon,</a:t>
            </a:r>
            <a:r>
              <a:rPr lang="de-AT" sz="2400" dirty="0">
                <a:latin typeface="Arial" panose="020B0604020202020204" pitchFamily="34" charset="0"/>
                <a:cs typeface="Arial" panose="020B0604020202020204" pitchFamily="34" charset="0"/>
              </a:rPr>
              <a:t> ist der vermutlich </a:t>
            </a:r>
            <a:r>
              <a:rPr lang="de-AT" sz="2400" dirty="0" err="1">
                <a:latin typeface="Arial" panose="020B0604020202020204" pitchFamily="34" charset="0"/>
                <a:cs typeface="Arial" panose="020B0604020202020204" pitchFamily="34" charset="0"/>
              </a:rPr>
              <a:t>bindungsstiftendstes</a:t>
            </a:r>
            <a:r>
              <a:rPr lang="de-AT" sz="2400" dirty="0">
                <a:latin typeface="Arial" panose="020B0604020202020204" pitchFamily="34" charset="0"/>
                <a:cs typeface="Arial" panose="020B0604020202020204" pitchFamily="34" charset="0"/>
              </a:rPr>
              <a:t> Hormon mit seinem Oxytocin-Rezeptor (OXTR) –Gen und </a:t>
            </a:r>
            <a:r>
              <a:rPr lang="de-AT" sz="2400" b="1" i="0" dirty="0">
                <a:solidFill>
                  <a:srgbClr val="222222"/>
                </a:solidFill>
                <a:effectLst/>
                <a:latin typeface="arial" panose="020B0604020202020204" pitchFamily="34" charset="0"/>
              </a:rPr>
              <a:t>macht Männer</a:t>
            </a:r>
            <a:r>
              <a:rPr lang="de-AT" sz="2400" b="0" i="0" dirty="0">
                <a:solidFill>
                  <a:srgbClr val="222222"/>
                </a:solidFill>
                <a:effectLst/>
                <a:latin typeface="arial" panose="020B0604020202020204" pitchFamily="34" charset="0"/>
              </a:rPr>
              <a:t> </a:t>
            </a:r>
            <a:r>
              <a:rPr lang="de-AT" sz="2400" b="1" i="0" dirty="0">
                <a:solidFill>
                  <a:srgbClr val="222222"/>
                </a:solidFill>
                <a:effectLst/>
                <a:latin typeface="arial" panose="020B0604020202020204" pitchFamily="34" charset="0"/>
              </a:rPr>
              <a:t>so sensibel wie Frauen</a:t>
            </a:r>
            <a:r>
              <a:rPr lang="de-AT" sz="2400" b="0" i="0" dirty="0">
                <a:solidFill>
                  <a:srgbClr val="222222"/>
                </a:solidFill>
                <a:effectLst/>
                <a:latin typeface="arial" panose="020B0604020202020204" pitchFamily="34" charset="0"/>
              </a:rPr>
              <a:t>.</a:t>
            </a:r>
            <a:r>
              <a:rPr lang="de-AT" sz="2400" dirty="0">
                <a:latin typeface="Arial" panose="020B0604020202020204" pitchFamily="34" charset="0"/>
                <a:cs typeface="Arial" panose="020B0604020202020204" pitchFamily="34" charset="0"/>
              </a:rPr>
              <a:t> </a:t>
            </a:r>
          </a:p>
          <a:p>
            <a:endParaRPr lang="de-AT" sz="2400" dirty="0">
              <a:latin typeface="Arial" panose="020B0604020202020204" pitchFamily="34" charset="0"/>
              <a:cs typeface="Arial" panose="020B0604020202020204" pitchFamily="34" charset="0"/>
            </a:endParaRPr>
          </a:p>
          <a:p>
            <a:r>
              <a:rPr lang="de-AT" sz="2400" dirty="0">
                <a:solidFill>
                  <a:srgbClr val="FF0000"/>
                </a:solidFill>
                <a:latin typeface="Arial" panose="020B0604020202020204" pitchFamily="34" charset="0"/>
                <a:cs typeface="Arial" panose="020B0604020202020204" pitchFamily="34" charset="0"/>
              </a:rPr>
              <a:t>Serotonin</a:t>
            </a:r>
            <a:r>
              <a:rPr lang="de-AT" sz="2400" dirty="0">
                <a:latin typeface="Arial" panose="020B0604020202020204" pitchFamily="34" charset="0"/>
                <a:cs typeface="Arial" panose="020B0604020202020204" pitchFamily="34" charset="0"/>
              </a:rPr>
              <a:t> hat einen starken Einfluss auf emotionale Zustände wie Furcht und Angst.</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Niedrige Serotonin-Spiegel sind verantwortlich für die impulsive Aggression.</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Wichtig sind die Stresshormone - </a:t>
            </a:r>
            <a:r>
              <a:rPr lang="de-AT" sz="2400" dirty="0">
                <a:solidFill>
                  <a:srgbClr val="FF0000"/>
                </a:solidFill>
                <a:latin typeface="Arial" panose="020B0604020202020204" pitchFamily="34" charset="0"/>
                <a:cs typeface="Arial" panose="020B0604020202020204" pitchFamily="34" charset="0"/>
              </a:rPr>
              <a:t>Adrenalin und Kortisol </a:t>
            </a:r>
            <a:r>
              <a:rPr lang="de-AT" sz="2400" dirty="0">
                <a:latin typeface="Arial" panose="020B0604020202020204" pitchFamily="34" charset="0"/>
                <a:cs typeface="Arial" panose="020B0604020202020204" pitchFamily="34" charset="0"/>
              </a:rPr>
              <a:t>- und deren Einfluss auf die neuronale Furchtmatrix. Auch sind die Glucocorticoid-Rezeptoren am kontextuellen Angstgedächtnis beteiligt.</a:t>
            </a:r>
          </a:p>
          <a:p>
            <a:endParaRPr lang="de-AT" sz="2400" dirty="0">
              <a:latin typeface="Arial" panose="020B0604020202020204" pitchFamily="34" charset="0"/>
              <a:cs typeface="Arial" panose="020B0604020202020204" pitchFamily="34" charset="0"/>
            </a:endParaRPr>
          </a:p>
          <a:p>
            <a:r>
              <a:rPr lang="de-AT" sz="2400" dirty="0">
                <a:latin typeface="Arial" panose="020B0604020202020204" pitchFamily="34" charset="0"/>
                <a:cs typeface="Arial" panose="020B0604020202020204" pitchFamily="34" charset="0"/>
              </a:rPr>
              <a:t>Berührungsinduzierte Gesichtskonditionierung wird durch </a:t>
            </a:r>
            <a:r>
              <a:rPr lang="de-AT" sz="2400" dirty="0">
                <a:solidFill>
                  <a:srgbClr val="FF0000"/>
                </a:solidFill>
                <a:latin typeface="Arial" panose="020B0604020202020204" pitchFamily="34" charset="0"/>
                <a:cs typeface="Arial" panose="020B0604020202020204" pitchFamily="34" charset="0"/>
              </a:rPr>
              <a:t>endogene Opioide</a:t>
            </a:r>
            <a:r>
              <a:rPr lang="de-AT" sz="2400" dirty="0">
                <a:latin typeface="Arial" panose="020B0604020202020204" pitchFamily="34" charset="0"/>
                <a:cs typeface="Arial" panose="020B0604020202020204" pitchFamily="34" charset="0"/>
              </a:rPr>
              <a:t> vermittelt (</a:t>
            </a:r>
            <a:r>
              <a:rPr lang="de-AT" sz="24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Sarah R Moore</a:t>
            </a:r>
            <a:r>
              <a:rPr lang="de-AT" sz="2400" u="sng" dirty="0">
                <a:latin typeface="Arial" panose="020B0604020202020204" pitchFamily="34" charset="0"/>
                <a:cs typeface="Arial" panose="020B0604020202020204" pitchFamily="34" charset="0"/>
              </a:rPr>
              <a:t> </a:t>
            </a:r>
            <a:r>
              <a:rPr lang="de-AT" sz="2400" dirty="0">
                <a:latin typeface="Arial" panose="020B0604020202020204" pitchFamily="34" charset="0"/>
                <a:cs typeface="Arial" panose="020B0604020202020204" pitchFamily="34" charset="0"/>
              </a:rPr>
              <a:t>, 2018).</a:t>
            </a:r>
          </a:p>
          <a:p>
            <a:endParaRPr lang="de-A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025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denosylmethionin – Wikipedia">
            <a:extLst>
              <a:ext uri="{FF2B5EF4-FFF2-40B4-BE49-F238E27FC236}">
                <a16:creationId xmlns:a16="http://schemas.microsoft.com/office/drawing/2014/main" id="{EC254CEB-6CCC-4EAD-A9E1-2A97A5F5D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2812138"/>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thionin - Wikiwand">
            <a:extLst>
              <a:ext uri="{FF2B5EF4-FFF2-40B4-BE49-F238E27FC236}">
                <a16:creationId xmlns:a16="http://schemas.microsoft.com/office/drawing/2014/main" id="{BCAF3AF8-AC0C-4077-99DE-403471BE4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278" y="5205805"/>
            <a:ext cx="1682940" cy="7705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ucleotide: Übersicht">
            <a:extLst>
              <a:ext uri="{FF2B5EF4-FFF2-40B4-BE49-F238E27FC236}">
                <a16:creationId xmlns:a16="http://schemas.microsoft.com/office/drawing/2014/main" id="{17DC65B2-0B13-4B08-AA95-49FAF8143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177" y="4852868"/>
            <a:ext cx="30861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bbildung 1: Cytosin-Methylierung Bildung von 5-Methylcytosin ...">
            <a:extLst>
              <a:ext uri="{FF2B5EF4-FFF2-40B4-BE49-F238E27FC236}">
                <a16:creationId xmlns:a16="http://schemas.microsoft.com/office/drawing/2014/main" id="{520E13E2-516B-4FAD-A5DF-EDAAC2B869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717" y="728467"/>
            <a:ext cx="3267075" cy="14001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a:extLst>
              <a:ext uri="{FF2B5EF4-FFF2-40B4-BE49-F238E27FC236}">
                <a16:creationId xmlns:a16="http://schemas.microsoft.com/office/drawing/2014/main" id="{8A77FEEF-A9DC-422C-9D2B-A72C555AC7C2}"/>
              </a:ext>
            </a:extLst>
          </p:cNvPr>
          <p:cNvCxnSpPr>
            <a:cxnSpLocks/>
          </p:cNvCxnSpPr>
          <p:nvPr/>
        </p:nvCxnSpPr>
        <p:spPr>
          <a:xfrm flipV="1">
            <a:off x="5455227" y="1132610"/>
            <a:ext cx="1123950" cy="23883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5837E678-4AA9-42FD-BD37-C0B22023532F}"/>
              </a:ext>
            </a:extLst>
          </p:cNvPr>
          <p:cNvCxnSpPr/>
          <p:nvPr/>
        </p:nvCxnSpPr>
        <p:spPr>
          <a:xfrm flipV="1">
            <a:off x="4249882" y="3813464"/>
            <a:ext cx="1039091" cy="17775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51162BC7-3851-484C-AA3C-1DEF5BE7AD9E}"/>
              </a:ext>
            </a:extLst>
          </p:cNvPr>
          <p:cNvSpPr txBox="1"/>
          <p:nvPr/>
        </p:nvSpPr>
        <p:spPr>
          <a:xfrm>
            <a:off x="1735282" y="5434445"/>
            <a:ext cx="1870751" cy="369332"/>
          </a:xfrm>
          <a:prstGeom prst="rect">
            <a:avLst/>
          </a:prstGeom>
          <a:noFill/>
        </p:spPr>
        <p:txBody>
          <a:bodyPr wrap="square" rtlCol="0">
            <a:spAutoFit/>
          </a:bodyPr>
          <a:lstStyle/>
          <a:p>
            <a:r>
              <a:rPr lang="de-DE" dirty="0"/>
              <a:t>L-Methionin</a:t>
            </a:r>
            <a:endParaRPr lang="de-AT" dirty="0"/>
          </a:p>
        </p:txBody>
      </p:sp>
      <p:sp>
        <p:nvSpPr>
          <p:cNvPr id="13" name="Textfeld 12">
            <a:extLst>
              <a:ext uri="{FF2B5EF4-FFF2-40B4-BE49-F238E27FC236}">
                <a16:creationId xmlns:a16="http://schemas.microsoft.com/office/drawing/2014/main" id="{30B88B59-D41E-4747-97C2-E8B76559DF42}"/>
              </a:ext>
            </a:extLst>
          </p:cNvPr>
          <p:cNvSpPr txBox="1"/>
          <p:nvPr/>
        </p:nvSpPr>
        <p:spPr>
          <a:xfrm>
            <a:off x="9777350" y="3312884"/>
            <a:ext cx="2175164" cy="646331"/>
          </a:xfrm>
          <a:prstGeom prst="rect">
            <a:avLst/>
          </a:prstGeom>
          <a:noFill/>
        </p:spPr>
        <p:txBody>
          <a:bodyPr wrap="square" rtlCol="0">
            <a:spAutoFit/>
          </a:bodyPr>
          <a:lstStyle/>
          <a:p>
            <a:pPr algn="ctr"/>
            <a:r>
              <a:rPr lang="de-DE" dirty="0"/>
              <a:t>S-Adenosylmethionin</a:t>
            </a:r>
          </a:p>
          <a:p>
            <a:pPr algn="ctr"/>
            <a:r>
              <a:rPr lang="de-DE" dirty="0"/>
              <a:t>(Ademetionin)</a:t>
            </a:r>
            <a:endParaRPr lang="de-AT" dirty="0"/>
          </a:p>
        </p:txBody>
      </p:sp>
      <p:sp>
        <p:nvSpPr>
          <p:cNvPr id="14" name="Textfeld 13">
            <a:extLst>
              <a:ext uri="{FF2B5EF4-FFF2-40B4-BE49-F238E27FC236}">
                <a16:creationId xmlns:a16="http://schemas.microsoft.com/office/drawing/2014/main" id="{4BD736F9-B031-4FB1-A6B1-57F9C2AB620B}"/>
              </a:ext>
            </a:extLst>
          </p:cNvPr>
          <p:cNvSpPr txBox="1"/>
          <p:nvPr/>
        </p:nvSpPr>
        <p:spPr>
          <a:xfrm>
            <a:off x="9775371" y="5127171"/>
            <a:ext cx="2264229" cy="646331"/>
          </a:xfrm>
          <a:prstGeom prst="rect">
            <a:avLst/>
          </a:prstGeom>
          <a:noFill/>
        </p:spPr>
        <p:txBody>
          <a:bodyPr wrap="square" rtlCol="0">
            <a:spAutoFit/>
          </a:bodyPr>
          <a:lstStyle/>
          <a:p>
            <a:pPr algn="ctr"/>
            <a:r>
              <a:rPr lang="de-DE" dirty="0"/>
              <a:t>Adenosintriphosphat</a:t>
            </a:r>
          </a:p>
          <a:p>
            <a:pPr algn="ctr"/>
            <a:r>
              <a:rPr lang="de-DE" dirty="0"/>
              <a:t>ATP</a:t>
            </a:r>
            <a:endParaRPr lang="de-AT" dirty="0"/>
          </a:p>
        </p:txBody>
      </p:sp>
      <p:sp>
        <p:nvSpPr>
          <p:cNvPr id="15" name="Geschweifte Klammer links 14">
            <a:extLst>
              <a:ext uri="{FF2B5EF4-FFF2-40B4-BE49-F238E27FC236}">
                <a16:creationId xmlns:a16="http://schemas.microsoft.com/office/drawing/2014/main" id="{921899C1-4C09-47B3-9FCF-42F915053632}"/>
              </a:ext>
            </a:extLst>
          </p:cNvPr>
          <p:cNvSpPr/>
          <p:nvPr/>
        </p:nvSpPr>
        <p:spPr>
          <a:xfrm rot="16200000">
            <a:off x="6453316" y="3383546"/>
            <a:ext cx="729296" cy="5914818"/>
          </a:xfrm>
          <a:prstGeom prst="leftBrace">
            <a:avLst>
              <a:gd name="adj1" fmla="val 46528"/>
              <a:gd name="adj2" fmla="val 463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16" name="Textfeld 15">
            <a:extLst>
              <a:ext uri="{FF2B5EF4-FFF2-40B4-BE49-F238E27FC236}">
                <a16:creationId xmlns:a16="http://schemas.microsoft.com/office/drawing/2014/main" id="{5245546A-1DD3-43DD-B169-B071A129009B}"/>
              </a:ext>
            </a:extLst>
          </p:cNvPr>
          <p:cNvSpPr txBox="1"/>
          <p:nvPr/>
        </p:nvSpPr>
        <p:spPr>
          <a:xfrm>
            <a:off x="7770112" y="400931"/>
            <a:ext cx="4421888" cy="1754326"/>
          </a:xfrm>
          <a:prstGeom prst="rect">
            <a:avLst/>
          </a:prstGeom>
          <a:noFill/>
        </p:spPr>
        <p:txBody>
          <a:bodyPr wrap="square" rtlCol="0">
            <a:spAutoFit/>
          </a:bodyPr>
          <a:lstStyle/>
          <a:p>
            <a:pPr algn="ctr"/>
            <a:r>
              <a:rPr lang="de-AT" b="0" i="0" dirty="0">
                <a:solidFill>
                  <a:srgbClr val="333333"/>
                </a:solidFill>
                <a:effectLst/>
                <a:latin typeface="Roboto"/>
              </a:rPr>
              <a:t>Bildung von </a:t>
            </a:r>
          </a:p>
          <a:p>
            <a:pPr algn="ctr"/>
            <a:r>
              <a:rPr lang="de-AT" b="0" i="0" dirty="0">
                <a:solidFill>
                  <a:srgbClr val="333333"/>
                </a:solidFill>
                <a:effectLst/>
                <a:latin typeface="Roboto"/>
              </a:rPr>
              <a:t>5-Methylcytosin durch Addition einer Methylgruppe an das 5'-C-Atom von Cytosin mit Hilfe der Desoxyribonukleinsäure-Methyltransferasen (DNMT).</a:t>
            </a:r>
            <a:endParaRPr lang="de-AT" dirty="0"/>
          </a:p>
        </p:txBody>
      </p:sp>
      <p:sp>
        <p:nvSpPr>
          <p:cNvPr id="17" name="Textfeld 16">
            <a:extLst>
              <a:ext uri="{FF2B5EF4-FFF2-40B4-BE49-F238E27FC236}">
                <a16:creationId xmlns:a16="http://schemas.microsoft.com/office/drawing/2014/main" id="{61D8F017-705A-4890-9093-CC2D8537183C}"/>
              </a:ext>
            </a:extLst>
          </p:cNvPr>
          <p:cNvSpPr txBox="1"/>
          <p:nvPr/>
        </p:nvSpPr>
        <p:spPr>
          <a:xfrm>
            <a:off x="1382486" y="892629"/>
            <a:ext cx="2338758" cy="923330"/>
          </a:xfrm>
          <a:prstGeom prst="rect">
            <a:avLst/>
          </a:prstGeom>
          <a:noFill/>
        </p:spPr>
        <p:txBody>
          <a:bodyPr wrap="square" rtlCol="0">
            <a:spAutoFit/>
          </a:bodyPr>
          <a:lstStyle/>
          <a:p>
            <a:pPr algn="ctr"/>
            <a:r>
              <a:rPr lang="de-AT" b="0" i="0" dirty="0">
                <a:solidFill>
                  <a:srgbClr val="333333"/>
                </a:solidFill>
                <a:effectLst/>
                <a:latin typeface="Roboto"/>
              </a:rPr>
              <a:t>DNA-Methylierung als</a:t>
            </a:r>
          </a:p>
          <a:p>
            <a:pPr algn="ctr"/>
            <a:r>
              <a:rPr lang="de-AT" b="0" i="0" dirty="0">
                <a:solidFill>
                  <a:srgbClr val="333333"/>
                </a:solidFill>
                <a:effectLst/>
                <a:latin typeface="Roboto"/>
              </a:rPr>
              <a:t>Cytosin-Methylierung</a:t>
            </a:r>
            <a:endParaRPr lang="de-AT" dirty="0"/>
          </a:p>
        </p:txBody>
      </p:sp>
      <p:cxnSp>
        <p:nvCxnSpPr>
          <p:cNvPr id="19" name="Gerade Verbindung mit Pfeil 18">
            <a:extLst>
              <a:ext uri="{FF2B5EF4-FFF2-40B4-BE49-F238E27FC236}">
                <a16:creationId xmlns:a16="http://schemas.microsoft.com/office/drawing/2014/main" id="{89CF67D7-0731-4727-B16F-B443AAAF1877}"/>
              </a:ext>
            </a:extLst>
          </p:cNvPr>
          <p:cNvCxnSpPr>
            <a:cxnSpLocks/>
          </p:cNvCxnSpPr>
          <p:nvPr/>
        </p:nvCxnSpPr>
        <p:spPr>
          <a:xfrm flipV="1">
            <a:off x="881743" y="1261961"/>
            <a:ext cx="0" cy="4329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773259EE-88BC-4680-8DD4-7A9B09196C95}"/>
              </a:ext>
            </a:extLst>
          </p:cNvPr>
          <p:cNvSpPr txBox="1"/>
          <p:nvPr/>
        </p:nvSpPr>
        <p:spPr>
          <a:xfrm>
            <a:off x="1735282" y="6479458"/>
            <a:ext cx="9434163" cy="923330"/>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                            ATP</a:t>
            </a:r>
            <a:r>
              <a:rPr lang="de-DE" dirty="0">
                <a:latin typeface="Arial" panose="020B0604020202020204" pitchFamily="34" charset="0"/>
                <a:cs typeface="Arial" panose="020B0604020202020204" pitchFamily="34" charset="0"/>
              </a:rPr>
              <a:t> &gt;&gt;&gt; </a:t>
            </a:r>
            <a:r>
              <a:rPr lang="de-DE" b="1" dirty="0">
                <a:solidFill>
                  <a:srgbClr val="0070C0"/>
                </a:solidFill>
                <a:latin typeface="Arial" panose="020B0604020202020204" pitchFamily="34" charset="0"/>
                <a:cs typeface="Arial" panose="020B0604020202020204" pitchFamily="34" charset="0"/>
              </a:rPr>
              <a:t>S-Adenosylmethionin – (= Ademetionin) – Biosynthese</a:t>
            </a:r>
          </a:p>
          <a:p>
            <a:pPr algn="l"/>
            <a:endParaRPr lang="de-AT" b="1" i="0" dirty="0">
              <a:solidFill>
                <a:srgbClr val="000000"/>
              </a:solidFill>
              <a:effectLst/>
              <a:latin typeface="Arial" panose="020B0604020202020204" pitchFamily="34" charset="0"/>
              <a:cs typeface="Arial" panose="020B0604020202020204" pitchFamily="34" charset="0"/>
            </a:endParaRPr>
          </a:p>
          <a:p>
            <a:endParaRPr lang="de-AT" dirty="0"/>
          </a:p>
        </p:txBody>
      </p:sp>
      <p:sp>
        <p:nvSpPr>
          <p:cNvPr id="3" name="Textfeld 2">
            <a:extLst>
              <a:ext uri="{FF2B5EF4-FFF2-40B4-BE49-F238E27FC236}">
                <a16:creationId xmlns:a16="http://schemas.microsoft.com/office/drawing/2014/main" id="{5DE14274-ED9C-4A7E-AD2B-3B2B7D593A32}"/>
              </a:ext>
            </a:extLst>
          </p:cNvPr>
          <p:cNvSpPr txBox="1"/>
          <p:nvPr/>
        </p:nvSpPr>
        <p:spPr>
          <a:xfrm>
            <a:off x="1272209" y="2812138"/>
            <a:ext cx="2588340" cy="646331"/>
          </a:xfrm>
          <a:prstGeom prst="rect">
            <a:avLst/>
          </a:prstGeom>
          <a:noFill/>
          <a:ln w="38100">
            <a:solidFill>
              <a:srgbClr val="0070C0"/>
            </a:solidFill>
          </a:ln>
        </p:spPr>
        <p:txBody>
          <a:bodyPr wrap="square" rtlCol="0">
            <a:spAutoFit/>
          </a:bodyPr>
          <a:lstStyle/>
          <a:p>
            <a:pPr algn="ctr"/>
            <a:r>
              <a:rPr lang="de-DE" b="1" dirty="0">
                <a:solidFill>
                  <a:srgbClr val="0070C0"/>
                </a:solidFill>
              </a:rPr>
              <a:t>CH 3 – Gruppen TRANSFER</a:t>
            </a:r>
            <a:endParaRPr lang="de-AT" b="1" dirty="0">
              <a:solidFill>
                <a:srgbClr val="0070C0"/>
              </a:solidFill>
            </a:endParaRPr>
          </a:p>
        </p:txBody>
      </p:sp>
    </p:spTree>
    <p:extLst>
      <p:ext uri="{BB962C8B-B14F-4D97-AF65-F5344CB8AC3E}">
        <p14:creationId xmlns:p14="http://schemas.microsoft.com/office/powerpoint/2010/main" val="4130290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B8326-9174-4DCF-892E-8232A8EDC9FA}"/>
              </a:ext>
            </a:extLst>
          </p:cNvPr>
          <p:cNvSpPr>
            <a:spLocks noGrp="1"/>
          </p:cNvSpPr>
          <p:nvPr>
            <p:ph type="title"/>
          </p:nvPr>
        </p:nvSpPr>
        <p:spPr/>
        <p:txBody>
          <a:bodyPr>
            <a:normAutofit fontScale="90000"/>
          </a:bodyPr>
          <a:lstStyle/>
          <a:p>
            <a:r>
              <a:rPr lang="de-AT" dirty="0"/>
              <a:t>Wichtig zu wissen:</a:t>
            </a:r>
            <a:br>
              <a:rPr lang="de-AT" dirty="0"/>
            </a:br>
            <a:br>
              <a:rPr lang="de-AT" dirty="0"/>
            </a:br>
            <a:r>
              <a:rPr lang="de-AT" dirty="0"/>
              <a:t>Ademetionin-Substitution</a:t>
            </a:r>
          </a:p>
        </p:txBody>
      </p:sp>
      <p:pic>
        <p:nvPicPr>
          <p:cNvPr id="3" name="Grafik 2">
            <a:extLst>
              <a:ext uri="{FF2B5EF4-FFF2-40B4-BE49-F238E27FC236}">
                <a16:creationId xmlns:a16="http://schemas.microsoft.com/office/drawing/2014/main" id="{84D04C5B-0F06-4389-8226-657BC550F412}"/>
              </a:ext>
            </a:extLst>
          </p:cNvPr>
          <p:cNvPicPr>
            <a:picLocks noChangeAspect="1"/>
          </p:cNvPicPr>
          <p:nvPr/>
        </p:nvPicPr>
        <p:blipFill>
          <a:blip r:embed="rId2"/>
          <a:stretch>
            <a:fillRect/>
          </a:stretch>
        </p:blipFill>
        <p:spPr>
          <a:xfrm>
            <a:off x="805436" y="2882840"/>
            <a:ext cx="4731772" cy="3140273"/>
          </a:xfrm>
          <a:prstGeom prst="rect">
            <a:avLst/>
          </a:prstGeom>
        </p:spPr>
      </p:pic>
      <p:pic>
        <p:nvPicPr>
          <p:cNvPr id="4" name="Grafik 3">
            <a:extLst>
              <a:ext uri="{FF2B5EF4-FFF2-40B4-BE49-F238E27FC236}">
                <a16:creationId xmlns:a16="http://schemas.microsoft.com/office/drawing/2014/main" id="{934335C6-8E12-455D-8D02-A9F63EDF828E}"/>
              </a:ext>
            </a:extLst>
          </p:cNvPr>
          <p:cNvPicPr>
            <a:picLocks noChangeAspect="1"/>
          </p:cNvPicPr>
          <p:nvPr/>
        </p:nvPicPr>
        <p:blipFill>
          <a:blip r:embed="rId3"/>
          <a:stretch>
            <a:fillRect/>
          </a:stretch>
        </p:blipFill>
        <p:spPr>
          <a:xfrm>
            <a:off x="6436862" y="2882841"/>
            <a:ext cx="5067749" cy="3140272"/>
          </a:xfrm>
          <a:prstGeom prst="rect">
            <a:avLst/>
          </a:prstGeom>
        </p:spPr>
      </p:pic>
      <p:pic>
        <p:nvPicPr>
          <p:cNvPr id="5" name="Grafik 4">
            <a:extLst>
              <a:ext uri="{FF2B5EF4-FFF2-40B4-BE49-F238E27FC236}">
                <a16:creationId xmlns:a16="http://schemas.microsoft.com/office/drawing/2014/main" id="{9E19F510-AF0A-4CBC-A523-33978FCFB7E3}"/>
              </a:ext>
            </a:extLst>
          </p:cNvPr>
          <p:cNvPicPr>
            <a:picLocks noChangeAspect="1"/>
          </p:cNvPicPr>
          <p:nvPr/>
        </p:nvPicPr>
        <p:blipFill>
          <a:blip r:embed="rId4"/>
          <a:stretch>
            <a:fillRect/>
          </a:stretch>
        </p:blipFill>
        <p:spPr>
          <a:xfrm>
            <a:off x="6269677" y="385387"/>
            <a:ext cx="5772150" cy="1514475"/>
          </a:xfrm>
          <a:prstGeom prst="rect">
            <a:avLst/>
          </a:prstGeom>
          <a:solidFill>
            <a:srgbClr val="FFFF00"/>
          </a:solidFill>
        </p:spPr>
      </p:pic>
    </p:spTree>
    <p:extLst>
      <p:ext uri="{BB962C8B-B14F-4D97-AF65-F5344CB8AC3E}">
        <p14:creationId xmlns:p14="http://schemas.microsoft.com/office/powerpoint/2010/main" val="1634099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A6B274C-E605-4C10-83F6-27C9740E9427}"/>
              </a:ext>
            </a:extLst>
          </p:cNvPr>
          <p:cNvSpPr txBox="1"/>
          <p:nvPr/>
        </p:nvSpPr>
        <p:spPr>
          <a:xfrm>
            <a:off x="1826295" y="1997155"/>
            <a:ext cx="8539409" cy="3816429"/>
          </a:xfrm>
          <a:prstGeom prst="rect">
            <a:avLst/>
          </a:prstGeom>
          <a:noFill/>
        </p:spPr>
        <p:txBody>
          <a:bodyPr wrap="square" rtlCol="0">
            <a:spAutoFit/>
          </a:bodyPr>
          <a:lstStyle/>
          <a:p>
            <a:pPr algn="ctr"/>
            <a:r>
              <a:rPr lang="de-AT" sz="3200" dirty="0"/>
              <a:t>Erfahren Sie mehr auf den Webseiten:</a:t>
            </a:r>
          </a:p>
          <a:p>
            <a:pPr algn="ctr"/>
            <a:endParaRPr lang="de-AT" sz="3200" dirty="0"/>
          </a:p>
          <a:p>
            <a:pPr algn="ctr"/>
            <a:r>
              <a:rPr lang="de-AT" sz="3200" dirty="0">
                <a:hlinkClick r:id="rId2"/>
              </a:rPr>
              <a:t>WWW.epigenetik.at</a:t>
            </a:r>
            <a:r>
              <a:rPr lang="de-AT" sz="3200" dirty="0"/>
              <a:t>  </a:t>
            </a:r>
          </a:p>
          <a:p>
            <a:pPr algn="ctr"/>
            <a:endParaRPr lang="de-AT" sz="3200" u="sng" dirty="0">
              <a:hlinkClick r:id="rId3"/>
            </a:endParaRPr>
          </a:p>
          <a:p>
            <a:pPr algn="ctr"/>
            <a:r>
              <a:rPr lang="de-AT" sz="3200" u="sng" dirty="0">
                <a:hlinkClick r:id="rId3"/>
              </a:rPr>
              <a:t>WWW.nugenis.eu</a:t>
            </a:r>
            <a:r>
              <a:rPr lang="de-AT" sz="3200" dirty="0"/>
              <a:t> </a:t>
            </a:r>
          </a:p>
          <a:p>
            <a:endParaRPr lang="de-AT" sz="3200" dirty="0"/>
          </a:p>
          <a:p>
            <a:endParaRPr lang="de-AT" sz="3200" dirty="0"/>
          </a:p>
          <a:p>
            <a:endParaRPr lang="de-AT" dirty="0"/>
          </a:p>
        </p:txBody>
      </p:sp>
    </p:spTree>
    <p:extLst>
      <p:ext uri="{BB962C8B-B14F-4D97-AF65-F5344CB8AC3E}">
        <p14:creationId xmlns:p14="http://schemas.microsoft.com/office/powerpoint/2010/main" val="412747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60B723D-D68E-4939-85ED-77478B19D3E0}"/>
              </a:ext>
            </a:extLst>
          </p:cNvPr>
          <p:cNvSpPr txBox="1"/>
          <p:nvPr/>
        </p:nvSpPr>
        <p:spPr>
          <a:xfrm>
            <a:off x="869274" y="403122"/>
            <a:ext cx="10939268" cy="10756791"/>
          </a:xfrm>
          <a:prstGeom prst="rect">
            <a:avLst/>
          </a:prstGeom>
          <a:noFill/>
        </p:spPr>
        <p:txBody>
          <a:bodyPr wrap="square" rtlCol="0">
            <a:spAutoFit/>
          </a:bodyPr>
          <a:lstStyle/>
          <a:p>
            <a:pPr algn="ctr">
              <a:lnSpc>
                <a:spcPct val="150000"/>
              </a:lnSpc>
            </a:pPr>
            <a:endParaRPr lang="de-AT" sz="2400" b="0" i="0" dirty="0">
              <a:solidFill>
                <a:srgbClr val="000000"/>
              </a:solidFill>
              <a:effectLst/>
              <a:latin typeface="Arial" panose="020B0604020202020204" pitchFamily="34" charset="0"/>
              <a:cs typeface="Arial" panose="020B0604020202020204" pitchFamily="34" charset="0"/>
            </a:endParaRPr>
          </a:p>
          <a:p>
            <a:pPr algn="ctr">
              <a:lnSpc>
                <a:spcPct val="150000"/>
              </a:lnSpc>
            </a:pPr>
            <a:r>
              <a:rPr lang="de-AT" sz="2400" b="0" i="0" dirty="0">
                <a:solidFill>
                  <a:srgbClr val="000000"/>
                </a:solidFill>
                <a:effectLst/>
                <a:latin typeface="Arial" panose="020B0604020202020204" pitchFamily="34" charset="0"/>
                <a:cs typeface="Arial" panose="020B0604020202020204" pitchFamily="34" charset="0"/>
              </a:rPr>
              <a:t>S-Adenosylmethionin ist die </a:t>
            </a:r>
            <a:r>
              <a:rPr lang="de-AT" sz="2400" b="1" i="0" dirty="0">
                <a:solidFill>
                  <a:srgbClr val="000000"/>
                </a:solidFill>
                <a:effectLst/>
                <a:latin typeface="Arial" panose="020B0604020202020204" pitchFamily="34" charset="0"/>
                <a:cs typeface="Arial" panose="020B0604020202020204" pitchFamily="34" charset="0"/>
              </a:rPr>
              <a:t>stoffwechselaktive Form des Methionins</a:t>
            </a:r>
            <a:r>
              <a:rPr lang="de-AT" sz="2400" b="0" i="0" dirty="0">
                <a:solidFill>
                  <a:srgbClr val="000000"/>
                </a:solidFill>
                <a:effectLst/>
                <a:latin typeface="Arial" panose="020B0604020202020204" pitchFamily="34" charset="0"/>
                <a:cs typeface="Arial" panose="020B0604020202020204" pitchFamily="34" charset="0"/>
              </a:rPr>
              <a:t>. </a:t>
            </a:r>
          </a:p>
          <a:p>
            <a:pPr algn="ctr">
              <a:lnSpc>
                <a:spcPct val="150000"/>
              </a:lnSpc>
            </a:pPr>
            <a:endParaRPr lang="de-AT" sz="2400" b="0" i="0" dirty="0">
              <a:solidFill>
                <a:srgbClr val="000000"/>
              </a:solidFill>
              <a:effectLst/>
              <a:latin typeface="Arial" panose="020B0604020202020204" pitchFamily="34" charset="0"/>
              <a:cs typeface="Arial" panose="020B0604020202020204" pitchFamily="34" charset="0"/>
            </a:endParaRPr>
          </a:p>
          <a:p>
            <a:pPr algn="ctr">
              <a:lnSpc>
                <a:spcPct val="150000"/>
              </a:lnSpc>
            </a:pPr>
            <a:r>
              <a:rPr lang="de-AT" sz="2400" b="0" i="0" dirty="0">
                <a:solidFill>
                  <a:srgbClr val="000000"/>
                </a:solidFill>
                <a:effectLst/>
                <a:latin typeface="Arial" panose="020B0604020202020204" pitchFamily="34" charset="0"/>
                <a:cs typeface="Arial" panose="020B0604020202020204" pitchFamily="34" charset="0"/>
              </a:rPr>
              <a:t>Durch die </a:t>
            </a:r>
            <a:r>
              <a:rPr lang="de-AT" sz="2400" b="1" i="0" dirty="0">
                <a:solidFill>
                  <a:srgbClr val="000000"/>
                </a:solidFill>
                <a:effectLst/>
                <a:latin typeface="Arial" panose="020B0604020202020204" pitchFamily="34" charset="0"/>
                <a:cs typeface="Arial" panose="020B0604020202020204" pitchFamily="34" charset="0"/>
              </a:rPr>
              <a:t>hochreaktive Methylgruppe an der </a:t>
            </a:r>
            <a:r>
              <a:rPr lang="de-AT" sz="2400" b="1" i="0" dirty="0" err="1">
                <a:solidFill>
                  <a:srgbClr val="000000"/>
                </a:solidFill>
                <a:effectLst/>
                <a:latin typeface="Arial" panose="020B0604020202020204" pitchFamily="34" charset="0"/>
                <a:cs typeface="Arial" panose="020B0604020202020204" pitchFamily="34" charset="0"/>
              </a:rPr>
              <a:t>Sulfonium</a:t>
            </a:r>
            <a:r>
              <a:rPr lang="de-AT" sz="2400" b="1" i="0" dirty="0">
                <a:solidFill>
                  <a:srgbClr val="000000"/>
                </a:solidFill>
                <a:effectLst/>
                <a:latin typeface="Arial" panose="020B0604020202020204" pitchFamily="34" charset="0"/>
                <a:cs typeface="Arial" panose="020B0604020202020204" pitchFamily="34" charset="0"/>
              </a:rPr>
              <a:t>-Gruppe </a:t>
            </a:r>
            <a:r>
              <a:rPr lang="de-AT" sz="2400" b="0" i="0" dirty="0">
                <a:solidFill>
                  <a:srgbClr val="000000"/>
                </a:solidFill>
                <a:effectLst/>
                <a:latin typeface="Arial" panose="020B0604020202020204" pitchFamily="34" charset="0"/>
                <a:cs typeface="Arial" panose="020B0604020202020204" pitchFamily="34" charset="0"/>
              </a:rPr>
              <a:t>ist S-Adenosylmethionin in der Lage, </a:t>
            </a:r>
            <a:r>
              <a:rPr lang="de-AT" sz="2400" b="1" i="0" dirty="0" err="1">
                <a:solidFill>
                  <a:srgbClr val="000000"/>
                </a:solidFill>
                <a:effectLst/>
                <a:latin typeface="Arial" panose="020B0604020202020204" pitchFamily="34" charset="0"/>
                <a:cs typeface="Arial" panose="020B0604020202020204" pitchFamily="34" charset="0"/>
              </a:rPr>
              <a:t>Transmethylierungsprozesse</a:t>
            </a:r>
            <a:r>
              <a:rPr lang="de-AT" sz="2400" b="0" i="0" dirty="0">
                <a:solidFill>
                  <a:srgbClr val="000000"/>
                </a:solidFill>
                <a:effectLst/>
                <a:latin typeface="Arial" panose="020B0604020202020204" pitchFamily="34" charset="0"/>
                <a:cs typeface="Arial" panose="020B0604020202020204" pitchFamily="34" charset="0"/>
              </a:rPr>
              <a:t> einzuleiten.</a:t>
            </a:r>
          </a:p>
          <a:p>
            <a:pPr algn="ctr">
              <a:lnSpc>
                <a:spcPct val="150000"/>
              </a:lnSpc>
            </a:pPr>
            <a:endParaRPr lang="de-AT" sz="2400" dirty="0">
              <a:solidFill>
                <a:srgbClr val="000000"/>
              </a:solidFill>
              <a:latin typeface="Arial" panose="020B0604020202020204" pitchFamily="34" charset="0"/>
              <a:cs typeface="Arial" panose="020B0604020202020204" pitchFamily="34" charset="0"/>
            </a:endParaRPr>
          </a:p>
          <a:p>
            <a:pPr algn="ctr">
              <a:lnSpc>
                <a:spcPct val="150000"/>
              </a:lnSpc>
            </a:pPr>
            <a:r>
              <a:rPr lang="de-DE" sz="2400" dirty="0">
                <a:latin typeface="Arial" panose="020B0604020202020204" pitchFamily="34" charset="0"/>
                <a:cs typeface="Arial" panose="020B0604020202020204" pitchFamily="34" charset="0"/>
              </a:rPr>
              <a:t>S-Adenosylmethionin = Ademetionin</a:t>
            </a:r>
            <a:r>
              <a:rPr lang="de-AT" sz="2400" b="0" i="0" dirty="0">
                <a:solidFill>
                  <a:srgbClr val="000000"/>
                </a:solidFill>
                <a:effectLst/>
                <a:latin typeface="Arial" panose="020B0604020202020204" pitchFamily="34" charset="0"/>
                <a:cs typeface="Arial" panose="020B0604020202020204" pitchFamily="34" charset="0"/>
              </a:rPr>
              <a:t> ist der </a:t>
            </a:r>
          </a:p>
          <a:p>
            <a:pPr algn="ctr">
              <a:lnSpc>
                <a:spcPct val="150000"/>
              </a:lnSpc>
            </a:pPr>
            <a:r>
              <a:rPr lang="de-AT" sz="2400" b="1" i="0" dirty="0">
                <a:solidFill>
                  <a:srgbClr val="000000"/>
                </a:solidFill>
                <a:effectLst/>
                <a:latin typeface="Arial" panose="020B0604020202020204" pitchFamily="34" charset="0"/>
                <a:cs typeface="Arial" panose="020B0604020202020204" pitchFamily="34" charset="0"/>
              </a:rPr>
              <a:t>singuläre </a:t>
            </a:r>
            <a:r>
              <a:rPr lang="de-AT" sz="2400" b="1" i="0" dirty="0" err="1">
                <a:solidFill>
                  <a:srgbClr val="000000"/>
                </a:solidFill>
                <a:effectLst/>
                <a:latin typeface="Arial" panose="020B0604020202020204" pitchFamily="34" charset="0"/>
                <a:cs typeface="Arial" panose="020B0604020202020204" pitchFamily="34" charset="0"/>
              </a:rPr>
              <a:t>Methylgruppendonator</a:t>
            </a:r>
            <a:r>
              <a:rPr lang="de-AT" sz="2400" b="1" i="0" dirty="0">
                <a:solidFill>
                  <a:srgbClr val="000000"/>
                </a:solidFill>
                <a:effectLst/>
                <a:latin typeface="Arial" panose="020B0604020202020204" pitchFamily="34" charset="0"/>
                <a:cs typeface="Arial" panose="020B0604020202020204" pitchFamily="34" charset="0"/>
              </a:rPr>
              <a:t> </a:t>
            </a:r>
          </a:p>
          <a:p>
            <a:pPr algn="ctr">
              <a:lnSpc>
                <a:spcPct val="150000"/>
              </a:lnSpc>
            </a:pPr>
            <a:r>
              <a:rPr lang="de-AT" sz="2400" b="1" i="0" dirty="0">
                <a:solidFill>
                  <a:srgbClr val="000000"/>
                </a:solidFill>
                <a:effectLst/>
                <a:latin typeface="Arial" panose="020B0604020202020204" pitchFamily="34" charset="0"/>
                <a:cs typeface="Arial" panose="020B0604020202020204" pitchFamily="34" charset="0"/>
              </a:rPr>
              <a:t>für die DNA-Methylierung</a:t>
            </a:r>
            <a:r>
              <a:rPr lang="de-AT" sz="2400" b="0" i="0" dirty="0">
                <a:solidFill>
                  <a:srgbClr val="000000"/>
                </a:solidFill>
                <a:effectLst/>
                <a:latin typeface="Arial" panose="020B0604020202020204" pitchFamily="34" charset="0"/>
                <a:cs typeface="Arial" panose="020B0604020202020204" pitchFamily="34" charset="0"/>
              </a:rPr>
              <a:t>.</a:t>
            </a: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br>
              <a:rPr lang="de-AT" b="0" i="0" dirty="0">
                <a:solidFill>
                  <a:srgbClr val="000000"/>
                </a:solidFill>
                <a:effectLst/>
                <a:latin typeface="Arial" panose="020B0604020202020204" pitchFamily="34" charset="0"/>
                <a:cs typeface="Arial" panose="020B0604020202020204" pitchFamily="34" charset="0"/>
              </a:rPr>
            </a:b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pPr>
              <a:lnSpc>
                <a:spcPct val="150000"/>
              </a:lnSpc>
            </a:pPr>
            <a:endParaRPr lang="de-AT" dirty="0">
              <a:solidFill>
                <a:srgbClr val="000000"/>
              </a:solidFill>
              <a:latin typeface="Arial" panose="020B0604020202020204" pitchFamily="34" charset="0"/>
              <a:cs typeface="Arial" panose="020B0604020202020204" pitchFamily="34" charset="0"/>
            </a:endParaRPr>
          </a:p>
          <a:p>
            <a:pPr>
              <a:lnSpc>
                <a:spcPct val="150000"/>
              </a:lnSpc>
            </a:pPr>
            <a:endParaRPr lang="de-AT" b="0" i="0" dirty="0">
              <a:solidFill>
                <a:srgbClr val="000000"/>
              </a:solidFill>
              <a:effectLst/>
              <a:latin typeface="Arial" panose="020B0604020202020204" pitchFamily="34" charset="0"/>
              <a:cs typeface="Arial" panose="020B0604020202020204" pitchFamily="34" charset="0"/>
            </a:endParaRPr>
          </a:p>
          <a:p>
            <a:endParaRPr lang="de-AT" dirty="0"/>
          </a:p>
        </p:txBody>
      </p:sp>
    </p:spTree>
    <p:extLst>
      <p:ext uri="{BB962C8B-B14F-4D97-AF65-F5344CB8AC3E}">
        <p14:creationId xmlns:p14="http://schemas.microsoft.com/office/powerpoint/2010/main" val="136922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F177599-D81E-4C44-BC74-FC3853FFE10B}"/>
              </a:ext>
            </a:extLst>
          </p:cNvPr>
          <p:cNvSpPr txBox="1"/>
          <p:nvPr/>
        </p:nvSpPr>
        <p:spPr>
          <a:xfrm>
            <a:off x="290052" y="176980"/>
            <a:ext cx="11611896" cy="7986802"/>
          </a:xfrm>
          <a:prstGeom prst="rect">
            <a:avLst/>
          </a:prstGeom>
          <a:noFill/>
        </p:spPr>
        <p:txBody>
          <a:bodyPr wrap="square" rtlCol="0">
            <a:spAutoFit/>
          </a:bodyPr>
          <a:lstStyle/>
          <a:p>
            <a:pPr algn="just">
              <a:lnSpc>
                <a:spcPct val="150000"/>
              </a:lnSpc>
            </a:pPr>
            <a:r>
              <a:rPr lang="de-AT"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Der L-Methionin-Stoffwechsel</a:t>
            </a:r>
            <a:endParaRPr lang="de-AT"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de-AT" sz="1800" dirty="0">
              <a:solidFill>
                <a:srgbClr val="000000"/>
              </a:solidFill>
              <a:effectLst/>
              <a:latin typeface="Calibri" panose="020F0502020204030204" pitchFamily="34" charset="0"/>
              <a:ea typeface="Times New Roman" panose="02020603050405020304" pitchFamily="18" charset="0"/>
            </a:endParaRPr>
          </a:p>
          <a:p>
            <a:pPr algn="just">
              <a:lnSpc>
                <a:spcPct val="150000"/>
              </a:lnSpc>
            </a:pPr>
            <a:r>
              <a:rPr lang="de-AT" b="1" i="0" dirty="0">
                <a:solidFill>
                  <a:srgbClr val="222222"/>
                </a:solidFill>
                <a:effectLst/>
                <a:latin typeface="Arial" panose="020B0604020202020204" pitchFamily="34" charset="0"/>
                <a:cs typeface="Arial" panose="020B0604020202020204" pitchFamily="34" charset="0"/>
              </a:rPr>
              <a:t>Methionin</a:t>
            </a:r>
            <a:r>
              <a:rPr lang="de-AT" b="0" i="0" dirty="0">
                <a:solidFill>
                  <a:srgbClr val="222222"/>
                </a:solidFill>
                <a:effectLst/>
                <a:latin typeface="Arial" panose="020B0604020202020204" pitchFamily="34" charset="0"/>
                <a:cs typeface="Arial" panose="020B0604020202020204" pitchFamily="34" charset="0"/>
              </a:rPr>
              <a:t> ist eine </a:t>
            </a:r>
            <a:r>
              <a:rPr lang="de-AT" b="1" i="0" dirty="0">
                <a:solidFill>
                  <a:srgbClr val="222222"/>
                </a:solidFill>
                <a:effectLst/>
                <a:latin typeface="Arial" panose="020B0604020202020204" pitchFamily="34" charset="0"/>
                <a:cs typeface="Arial" panose="020B0604020202020204" pitchFamily="34" charset="0"/>
              </a:rPr>
              <a:t>essentielle</a:t>
            </a:r>
            <a:r>
              <a:rPr lang="de-AT" b="0" i="0" dirty="0">
                <a:solidFill>
                  <a:srgbClr val="222222"/>
                </a:solidFill>
                <a:effectLst/>
                <a:latin typeface="Arial" panose="020B0604020202020204" pitchFamily="34" charset="0"/>
                <a:cs typeface="Arial" panose="020B0604020202020204" pitchFamily="34" charset="0"/>
              </a:rPr>
              <a:t> schwefelhaltige </a:t>
            </a:r>
            <a:r>
              <a:rPr lang="de-AT" b="1" i="0" dirty="0">
                <a:solidFill>
                  <a:srgbClr val="222222"/>
                </a:solidFill>
                <a:effectLst/>
                <a:latin typeface="Arial" panose="020B0604020202020204" pitchFamily="34" charset="0"/>
                <a:cs typeface="Arial" panose="020B0604020202020204" pitchFamily="34" charset="0"/>
              </a:rPr>
              <a:t>Aminosäure</a:t>
            </a:r>
            <a:r>
              <a:rPr lang="de-AT" b="0" i="0" dirty="0">
                <a:solidFill>
                  <a:srgbClr val="222222"/>
                </a:solidFill>
                <a:effectLst/>
                <a:latin typeface="Arial" panose="020B0604020202020204" pitchFamily="34" charset="0"/>
                <a:cs typeface="Arial" panose="020B0604020202020204" pitchFamily="34" charset="0"/>
              </a:rPr>
              <a:t>, sie liefert dem Körper Schwefel sowie Methylgruppen. </a:t>
            </a:r>
            <a:r>
              <a:rPr lang="de-AT" b="1" i="0" dirty="0">
                <a:solidFill>
                  <a:srgbClr val="222222"/>
                </a:solidFill>
                <a:effectLst/>
                <a:latin typeface="Arial" panose="020B0604020202020204" pitchFamily="34" charset="0"/>
                <a:cs typeface="Arial" panose="020B0604020202020204" pitchFamily="34" charset="0"/>
              </a:rPr>
              <a:t>Methionin</a:t>
            </a:r>
            <a:r>
              <a:rPr lang="de-AT" b="0" i="0" dirty="0">
                <a:solidFill>
                  <a:srgbClr val="222222"/>
                </a:solidFill>
                <a:effectLst/>
                <a:latin typeface="Arial" panose="020B0604020202020204" pitchFamily="34" charset="0"/>
                <a:cs typeface="Arial" panose="020B0604020202020204" pitchFamily="34" charset="0"/>
              </a:rPr>
              <a:t> ist eine Vorstufe der </a:t>
            </a:r>
            <a:r>
              <a:rPr lang="de-AT" b="1" i="0" dirty="0">
                <a:solidFill>
                  <a:srgbClr val="222222"/>
                </a:solidFill>
                <a:effectLst/>
                <a:latin typeface="Arial" panose="020B0604020202020204" pitchFamily="34" charset="0"/>
                <a:cs typeface="Arial" panose="020B0604020202020204" pitchFamily="34" charset="0"/>
              </a:rPr>
              <a:t>Aminosäuren</a:t>
            </a:r>
            <a:r>
              <a:rPr lang="de-AT" b="0" i="0" dirty="0">
                <a:solidFill>
                  <a:srgbClr val="222222"/>
                </a:solidFill>
                <a:effectLst/>
                <a:latin typeface="Arial" panose="020B0604020202020204" pitchFamily="34" charset="0"/>
                <a:cs typeface="Arial" panose="020B0604020202020204" pitchFamily="34" charset="0"/>
              </a:rPr>
              <a:t> Cystein und Taurin und des Antioxidans Glutathion.</a:t>
            </a:r>
            <a:endParaRPr lang="de-AT"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 Methionin vom Menschen und vielen Tieren nicht synthetisiert werden kann, muss es mit der Nahrung aufgenommen werden.  Reichlich vorhanden ist es in Fisch, Fleisch und Gemüsen (z.B. Brokkoli, grüne Erbsen, Rosenkohl, Spinat), Ei, Vollkornbrot und Reis.</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Der Tagesbedarf des Menschen an dieser essentiellen Aminosäure liegt bei etwa 1 bis 2 Gramm.</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Bis zur Hälfte der täglichen </a:t>
            </a:r>
            <a:r>
              <a:rPr lang="de-AT"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Methioninaufnahme</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wird in der Leberzelle in S-Adenosylmethionin umgewandelt und bis zu </a:t>
            </a:r>
            <a:r>
              <a:rPr lang="de-A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 aller </a:t>
            </a:r>
            <a:r>
              <a:rPr lang="de-AT"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Methylierungsreaktionen</a:t>
            </a:r>
            <a:r>
              <a:rPr lang="de-AT"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finden in der Leberzelle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statt.</a:t>
            </a:r>
            <a:endParaRPr lang="de-AT"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GB"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Referenz</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Mudd, S.H. and Poole, J.R. (1975) Labile methyl balances for normal humans on various dietary regimens. </a:t>
            </a:r>
            <a:r>
              <a:rPr lang="de-AT"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Metabolism 24, 721–735</a:t>
            </a:r>
          </a:p>
          <a:p>
            <a:pPr algn="just">
              <a:lnSpc>
                <a:spcPct val="150000"/>
              </a:lnSpc>
            </a:pPr>
            <a:endParaRPr lang="de-AT" dirty="0">
              <a:solidFill>
                <a:srgbClr val="000000"/>
              </a:solidFill>
              <a:latin typeface="Calibri" panose="020F0502020204030204" pitchFamily="34" charset="0"/>
              <a:ea typeface="Times New Roman" panose="02020603050405020304" pitchFamily="18" charset="0"/>
            </a:endParaRPr>
          </a:p>
          <a:p>
            <a:pPr algn="just">
              <a:lnSpc>
                <a:spcPct val="150000"/>
              </a:lnSpc>
            </a:pPr>
            <a:endParaRPr lang="de-AT" sz="1800" dirty="0">
              <a:effectLst/>
              <a:latin typeface="Times New Roman" panose="02020603050405020304" pitchFamily="18" charset="0"/>
              <a:ea typeface="Times New Roman" panose="02020603050405020304" pitchFamily="18" charset="0"/>
            </a:endParaRPr>
          </a:p>
          <a:p>
            <a:pPr algn="just">
              <a:lnSpc>
                <a:spcPct val="150000"/>
              </a:lnSpc>
            </a:pPr>
            <a:endParaRPr lang="de-AT" sz="1800" dirty="0">
              <a:effectLst/>
              <a:latin typeface="Times New Roman" panose="02020603050405020304" pitchFamily="18" charset="0"/>
              <a:ea typeface="Times New Roman" panose="02020603050405020304" pitchFamily="18" charset="0"/>
            </a:endParaRPr>
          </a:p>
          <a:p>
            <a:endParaRPr lang="de-AT" dirty="0"/>
          </a:p>
        </p:txBody>
      </p:sp>
    </p:spTree>
    <p:extLst>
      <p:ext uri="{BB962C8B-B14F-4D97-AF65-F5344CB8AC3E}">
        <p14:creationId xmlns:p14="http://schemas.microsoft.com/office/powerpoint/2010/main" val="128599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416230-8535-4FC1-9255-2103D85E7CAE}"/>
              </a:ext>
            </a:extLst>
          </p:cNvPr>
          <p:cNvPicPr/>
          <p:nvPr/>
        </p:nvPicPr>
        <p:blipFill>
          <a:blip r:embed="rId3">
            <a:lum/>
            <a:alphaModFix/>
          </a:blip>
          <a:srcRect/>
          <a:stretch>
            <a:fillRect/>
          </a:stretch>
        </p:blipFill>
        <p:spPr>
          <a:xfrm>
            <a:off x="2334987" y="1434341"/>
            <a:ext cx="6096000" cy="3603171"/>
          </a:xfrm>
          <a:prstGeom prst="rect">
            <a:avLst/>
          </a:prstGeom>
          <a:noFill/>
          <a:ln>
            <a:noFill/>
            <a:prstDash/>
          </a:ln>
        </p:spPr>
      </p:pic>
      <p:sp>
        <p:nvSpPr>
          <p:cNvPr id="7" name="Textfeld 6">
            <a:extLst>
              <a:ext uri="{FF2B5EF4-FFF2-40B4-BE49-F238E27FC236}">
                <a16:creationId xmlns:a16="http://schemas.microsoft.com/office/drawing/2014/main" id="{2A41C4C7-0673-4254-A110-6F79FE99CAE0}"/>
              </a:ext>
            </a:extLst>
          </p:cNvPr>
          <p:cNvSpPr txBox="1"/>
          <p:nvPr/>
        </p:nvSpPr>
        <p:spPr>
          <a:xfrm>
            <a:off x="8430987" y="65038"/>
            <a:ext cx="2982685" cy="3416320"/>
          </a:xfrm>
          <a:prstGeom prst="rect">
            <a:avLst/>
          </a:prstGeom>
          <a:noFill/>
          <a:ln w="28575">
            <a:solidFill>
              <a:schemeClr val="tx1"/>
            </a:solidFill>
          </a:ln>
        </p:spPr>
        <p:txBody>
          <a:bodyPr wrap="square" rtlCol="0">
            <a:spAutoFit/>
          </a:bodyPr>
          <a:lstStyle/>
          <a:p>
            <a:pPr algn="ctr"/>
            <a:r>
              <a:rPr lang="de-AT" b="1" dirty="0">
                <a:solidFill>
                  <a:srgbClr val="002060"/>
                </a:solidFill>
                <a:latin typeface="Roboto"/>
              </a:rPr>
              <a:t>DNA-Methylierung</a:t>
            </a:r>
          </a:p>
          <a:p>
            <a:pPr algn="ctr"/>
            <a:r>
              <a:rPr lang="de-AT" b="1" i="0" dirty="0">
                <a:solidFill>
                  <a:srgbClr val="333333"/>
                </a:solidFill>
                <a:effectLst/>
                <a:latin typeface="Roboto"/>
              </a:rPr>
              <a:t>Cytosin-Methylierung</a:t>
            </a:r>
            <a:endParaRPr lang="de-AT" b="1" dirty="0"/>
          </a:p>
          <a:p>
            <a:pPr algn="ctr"/>
            <a:r>
              <a:rPr lang="de-AT" b="0" i="0" dirty="0">
                <a:solidFill>
                  <a:srgbClr val="333333"/>
                </a:solidFill>
                <a:effectLst/>
                <a:latin typeface="Roboto"/>
              </a:rPr>
              <a:t>Bildung von </a:t>
            </a:r>
          </a:p>
          <a:p>
            <a:pPr algn="ctr"/>
            <a:r>
              <a:rPr lang="de-AT" b="0" i="0" dirty="0">
                <a:solidFill>
                  <a:srgbClr val="333333"/>
                </a:solidFill>
                <a:effectLst/>
                <a:latin typeface="Roboto"/>
              </a:rPr>
              <a:t>5-Methylcytosin durch Addition einer Methylgruppe an das 5'-C-Atom von Cytosin mit Hilfe der Desoxyribonukleinsäure-Methyltransferasen (DNMT).</a:t>
            </a:r>
            <a:endParaRPr lang="de-AT" dirty="0"/>
          </a:p>
          <a:p>
            <a:endParaRPr lang="de-AT" dirty="0"/>
          </a:p>
        </p:txBody>
      </p:sp>
      <p:sp>
        <p:nvSpPr>
          <p:cNvPr id="8" name="Textfeld 7">
            <a:extLst>
              <a:ext uri="{FF2B5EF4-FFF2-40B4-BE49-F238E27FC236}">
                <a16:creationId xmlns:a16="http://schemas.microsoft.com/office/drawing/2014/main" id="{6DE63291-25BD-4541-B986-B1E06803954F}"/>
              </a:ext>
            </a:extLst>
          </p:cNvPr>
          <p:cNvSpPr txBox="1"/>
          <p:nvPr/>
        </p:nvSpPr>
        <p:spPr>
          <a:xfrm>
            <a:off x="103415" y="3330475"/>
            <a:ext cx="2231572" cy="646331"/>
          </a:xfrm>
          <a:prstGeom prst="rect">
            <a:avLst/>
          </a:prstGeom>
          <a:noFill/>
          <a:ln w="28575">
            <a:solidFill>
              <a:schemeClr val="tx1"/>
            </a:solidFill>
          </a:ln>
        </p:spPr>
        <p:txBody>
          <a:bodyPr wrap="square" rtlCol="0">
            <a:spAutoFit/>
          </a:bodyPr>
          <a:lstStyle/>
          <a:p>
            <a:pPr algn="ctr"/>
            <a:r>
              <a:rPr lang="de-DE" b="1" dirty="0" err="1">
                <a:solidFill>
                  <a:srgbClr val="002060"/>
                </a:solidFill>
                <a:latin typeface="Arial" panose="020B0604020202020204" pitchFamily="34" charset="0"/>
                <a:cs typeface="Arial" panose="020B0604020202020204" pitchFamily="34" charset="0"/>
              </a:rPr>
              <a:t>Spermidin</a:t>
            </a:r>
            <a:r>
              <a:rPr lang="de-DE" b="1" dirty="0">
                <a:solidFill>
                  <a:srgbClr val="002060"/>
                </a:solidFill>
                <a:latin typeface="Arial" panose="020B0604020202020204" pitchFamily="34" charset="0"/>
                <a:cs typeface="Arial" panose="020B0604020202020204" pitchFamily="34" charset="0"/>
              </a:rPr>
              <a:t>-Biosynthese</a:t>
            </a:r>
            <a:endParaRPr lang="de-AT" b="1" dirty="0">
              <a:solidFill>
                <a:srgbClr val="002060"/>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F04750F-F640-408F-A048-1FADE5669A4B}"/>
              </a:ext>
            </a:extLst>
          </p:cNvPr>
          <p:cNvSpPr txBox="1"/>
          <p:nvPr/>
        </p:nvSpPr>
        <p:spPr>
          <a:xfrm>
            <a:off x="8430987" y="3653641"/>
            <a:ext cx="3679371" cy="3139321"/>
          </a:xfrm>
          <a:prstGeom prst="rect">
            <a:avLst/>
          </a:prstGeom>
          <a:noFill/>
          <a:ln w="28575">
            <a:solidFill>
              <a:schemeClr val="tx1"/>
            </a:solidFill>
          </a:ln>
        </p:spPr>
        <p:txBody>
          <a:bodyPr wrap="square" rtlCol="0">
            <a:spAutoFit/>
          </a:bodyPr>
          <a:lstStyle/>
          <a:p>
            <a:pPr algn="ctr"/>
            <a:r>
              <a:rPr lang="de-AT" dirty="0">
                <a:solidFill>
                  <a:srgbClr val="000000"/>
                </a:solidFill>
                <a:latin typeface="Arial" panose="020B0604020202020204" pitchFamily="34" charset="0"/>
                <a:cs typeface="Arial" panose="020B0604020202020204" pitchFamily="34" charset="0"/>
              </a:rPr>
              <a:t>Bei der </a:t>
            </a:r>
            <a:r>
              <a:rPr lang="de-AT" b="1" dirty="0">
                <a:solidFill>
                  <a:srgbClr val="002060"/>
                </a:solidFill>
                <a:latin typeface="Arial" panose="020B0604020202020204" pitchFamily="34" charset="0"/>
                <a:cs typeface="Arial" panose="020B0604020202020204" pitchFamily="34" charset="0"/>
              </a:rPr>
              <a:t>Transmethylierun</a:t>
            </a:r>
            <a:r>
              <a:rPr lang="de-AT" b="1" dirty="0">
                <a:solidFill>
                  <a:srgbClr val="000000"/>
                </a:solidFill>
                <a:latin typeface="Arial" panose="020B0604020202020204" pitchFamily="34" charset="0"/>
                <a:cs typeface="Arial" panose="020B0604020202020204" pitchFamily="34" charset="0"/>
              </a:rPr>
              <a:t>g</a:t>
            </a:r>
            <a:r>
              <a:rPr lang="de-AT" dirty="0">
                <a:solidFill>
                  <a:srgbClr val="000000"/>
                </a:solidFill>
                <a:latin typeface="Arial" panose="020B0604020202020204" pitchFamily="34" charset="0"/>
                <a:cs typeface="Arial" panose="020B0604020202020204" pitchFamily="34" charset="0"/>
              </a:rPr>
              <a:t> im Methionin-Zyklus wird </a:t>
            </a:r>
            <a:r>
              <a:rPr lang="de-AT" b="1" i="0" dirty="0">
                <a:solidFill>
                  <a:srgbClr val="000000"/>
                </a:solidFill>
                <a:effectLst/>
                <a:latin typeface="Arial" panose="020B0604020202020204" pitchFamily="34" charset="0"/>
                <a:cs typeface="Arial" panose="020B0604020202020204" pitchFamily="34" charset="0"/>
              </a:rPr>
              <a:t>Glutathion</a:t>
            </a:r>
            <a:r>
              <a:rPr lang="de-AT" b="0" i="0" dirty="0">
                <a:solidFill>
                  <a:srgbClr val="000000"/>
                </a:solidFill>
                <a:effectLst/>
                <a:latin typeface="Arial" panose="020B0604020202020204" pitchFamily="34" charset="0"/>
                <a:cs typeface="Arial" panose="020B0604020202020204" pitchFamily="34" charset="0"/>
              </a:rPr>
              <a:t> – L-Glutamyl-L-</a:t>
            </a:r>
            <a:r>
              <a:rPr lang="de-AT" b="0" i="0" dirty="0" err="1">
                <a:solidFill>
                  <a:srgbClr val="000000"/>
                </a:solidFill>
                <a:effectLst/>
                <a:latin typeface="Arial" panose="020B0604020202020204" pitchFamily="34" charset="0"/>
                <a:cs typeface="Arial" panose="020B0604020202020204" pitchFamily="34" charset="0"/>
              </a:rPr>
              <a:t>cysteinylglycin</a:t>
            </a:r>
            <a:r>
              <a:rPr lang="de-AT" b="0" i="0" dirty="0">
                <a:solidFill>
                  <a:srgbClr val="000000"/>
                </a:solidFill>
                <a:effectLst/>
                <a:latin typeface="Arial" panose="020B0604020202020204" pitchFamily="34" charset="0"/>
                <a:cs typeface="Arial" panose="020B0604020202020204" pitchFamily="34" charset="0"/>
              </a:rPr>
              <a:t> – ein Tripeptid, das aus den Aminosäuren Glutaminsäure, Cystein und Glycin- gebildet. Glutathion ist antioxidativ wirksam und schützt Zellen, die DNA und andere Makromoleküle vor oxidativen Schädigungen.</a:t>
            </a:r>
          </a:p>
        </p:txBody>
      </p:sp>
      <p:sp>
        <p:nvSpPr>
          <p:cNvPr id="11" name="Textfeld 10">
            <a:extLst>
              <a:ext uri="{FF2B5EF4-FFF2-40B4-BE49-F238E27FC236}">
                <a16:creationId xmlns:a16="http://schemas.microsoft.com/office/drawing/2014/main" id="{5A2BC704-C792-44CA-AD26-28A272AEADA7}"/>
              </a:ext>
            </a:extLst>
          </p:cNvPr>
          <p:cNvSpPr txBox="1"/>
          <p:nvPr/>
        </p:nvSpPr>
        <p:spPr>
          <a:xfrm>
            <a:off x="642258" y="288024"/>
            <a:ext cx="5453742" cy="1569660"/>
          </a:xfrm>
          <a:prstGeom prst="rect">
            <a:avLst/>
          </a:prstGeom>
          <a:noFill/>
        </p:spPr>
        <p:txBody>
          <a:bodyPr wrap="square" rtlCol="0">
            <a:spAutoFit/>
          </a:bodyPr>
          <a:lstStyle/>
          <a:p>
            <a:r>
              <a:rPr lang="de-AT" sz="2400" b="1" dirty="0">
                <a:solidFill>
                  <a:srgbClr val="FF0000"/>
                </a:solidFill>
                <a:latin typeface="Arial" panose="020B0604020202020204" pitchFamily="34" charset="0"/>
                <a:cs typeface="Arial" panose="020B0604020202020204" pitchFamily="34" charset="0"/>
              </a:rPr>
              <a:t>Methionin-Zyklus = C1-Stoffwechsel</a:t>
            </a:r>
          </a:p>
          <a:p>
            <a:r>
              <a:rPr lang="de-AT"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Die S-Adenosylmethionin (Ademetionin) -Synthese findet an der Schnittstelle zwischen dem Methionin-Zyklus und dem mitochondrialen Metabolismus von Folsäure statt. </a:t>
            </a:r>
            <a:endParaRPr lang="de-AT" b="1" dirty="0"/>
          </a:p>
        </p:txBody>
      </p:sp>
      <p:sp>
        <p:nvSpPr>
          <p:cNvPr id="12" name="Textfeld 11">
            <a:extLst>
              <a:ext uri="{FF2B5EF4-FFF2-40B4-BE49-F238E27FC236}">
                <a16:creationId xmlns:a16="http://schemas.microsoft.com/office/drawing/2014/main" id="{BCB7F158-7BDF-460A-B0B0-69F83E192799}"/>
              </a:ext>
            </a:extLst>
          </p:cNvPr>
          <p:cNvSpPr txBox="1"/>
          <p:nvPr/>
        </p:nvSpPr>
        <p:spPr>
          <a:xfrm>
            <a:off x="1371600" y="5226418"/>
            <a:ext cx="6792686" cy="1477328"/>
          </a:xfrm>
          <a:prstGeom prst="rect">
            <a:avLst/>
          </a:prstGeom>
          <a:noFill/>
          <a:ln w="28575">
            <a:solidFill>
              <a:schemeClr val="tx1"/>
            </a:solidFill>
          </a:ln>
        </p:spPr>
        <p:txBody>
          <a:bodyPr wrap="square" rtlCol="0">
            <a:spAutoFit/>
          </a:bodyPr>
          <a:lstStyle/>
          <a:p>
            <a:pPr algn="l"/>
            <a:r>
              <a:rPr lang="de-AT" sz="1800" b="1" i="0" dirty="0">
                <a:solidFill>
                  <a:srgbClr val="002060"/>
                </a:solidFill>
                <a:effectLst/>
                <a:latin typeface="Arial" panose="020B0604020202020204" pitchFamily="34" charset="0"/>
              </a:rPr>
              <a:t>Risikofaktor Homocystein</a:t>
            </a:r>
          </a:p>
          <a:p>
            <a:pPr algn="l"/>
            <a:r>
              <a:rPr lang="de-AT" b="0" i="0" dirty="0">
                <a:solidFill>
                  <a:srgbClr val="000000"/>
                </a:solidFill>
                <a:effectLst/>
                <a:latin typeface="Arial" panose="020B0604020202020204" pitchFamily="34" charset="0"/>
              </a:rPr>
              <a:t>Ein Mangel an Vitamin B6, Folsäure und B12 führt dazu, dass Homocystein nicht mehr zu Methionin </a:t>
            </a:r>
            <a:r>
              <a:rPr lang="de-AT" b="0" i="0" dirty="0" err="1">
                <a:solidFill>
                  <a:srgbClr val="000000"/>
                </a:solidFill>
                <a:effectLst/>
                <a:latin typeface="Arial" panose="020B0604020202020204" pitchFamily="34" charset="0"/>
              </a:rPr>
              <a:t>remethyliert</a:t>
            </a:r>
            <a:r>
              <a:rPr lang="de-AT" b="0" i="0" dirty="0">
                <a:solidFill>
                  <a:srgbClr val="000000"/>
                </a:solidFill>
                <a:effectLst/>
                <a:latin typeface="Arial" panose="020B0604020202020204" pitchFamily="34" charset="0"/>
              </a:rPr>
              <a:t> werden kann und sich in der Folge sowohl im extra- als auch intrazellulären Raum anstaut &gt;&gt;&gt; </a:t>
            </a:r>
            <a:r>
              <a:rPr lang="de-AT" b="1" i="0" dirty="0">
                <a:solidFill>
                  <a:srgbClr val="000000"/>
                </a:solidFill>
                <a:effectLst/>
                <a:latin typeface="Arial" panose="020B0604020202020204" pitchFamily="34" charset="0"/>
              </a:rPr>
              <a:t>Hyperhomocysteinämie</a:t>
            </a:r>
            <a:r>
              <a:rPr lang="de-AT" b="0" i="0" dirty="0">
                <a:solidFill>
                  <a:srgbClr val="000000"/>
                </a:solidFill>
                <a:effectLst/>
                <a:latin typeface="Arial" panose="020B0604020202020204" pitchFamily="34" charset="0"/>
              </a:rPr>
              <a:t> </a:t>
            </a:r>
            <a:endParaRPr lang="de-AT" dirty="0"/>
          </a:p>
        </p:txBody>
      </p:sp>
      <p:cxnSp>
        <p:nvCxnSpPr>
          <p:cNvPr id="14" name="Gerade Verbindung mit Pfeil 13">
            <a:extLst>
              <a:ext uri="{FF2B5EF4-FFF2-40B4-BE49-F238E27FC236}">
                <a16:creationId xmlns:a16="http://schemas.microsoft.com/office/drawing/2014/main" id="{F68CD4F7-0BC1-4007-9F90-B61D388CD144}"/>
              </a:ext>
            </a:extLst>
          </p:cNvPr>
          <p:cNvCxnSpPr/>
          <p:nvPr/>
        </p:nvCxnSpPr>
        <p:spPr>
          <a:xfrm flipH="1">
            <a:off x="7646670" y="388620"/>
            <a:ext cx="697230" cy="1245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BA9E85BC-7C54-4FBB-91CF-22CD58E2EA49}"/>
              </a:ext>
            </a:extLst>
          </p:cNvPr>
          <p:cNvCxnSpPr/>
          <p:nvPr/>
        </p:nvCxnSpPr>
        <p:spPr>
          <a:xfrm flipH="1" flipV="1">
            <a:off x="8164286" y="3976806"/>
            <a:ext cx="179614" cy="14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9C3C2ACC-1826-4B80-8D5A-80DE778082D2}"/>
              </a:ext>
            </a:extLst>
          </p:cNvPr>
          <p:cNvCxnSpPr/>
          <p:nvPr/>
        </p:nvCxnSpPr>
        <p:spPr>
          <a:xfrm flipV="1">
            <a:off x="2583180" y="3783330"/>
            <a:ext cx="3131820" cy="1325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989F37B2-A817-4B07-8AD9-939DDC3CF244}"/>
              </a:ext>
            </a:extLst>
          </p:cNvPr>
          <p:cNvCxnSpPr/>
          <p:nvPr/>
        </p:nvCxnSpPr>
        <p:spPr>
          <a:xfrm>
            <a:off x="2334987" y="3598566"/>
            <a:ext cx="1567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13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8CE0C5C-EBBA-4BEB-B207-4BCF8B90F5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0245" y="471948"/>
            <a:ext cx="7308215" cy="5019173"/>
          </a:xfrm>
          <a:prstGeom prst="rect">
            <a:avLst/>
          </a:prstGeom>
          <a:noFill/>
          <a:ln>
            <a:noFill/>
          </a:ln>
        </p:spPr>
      </p:pic>
      <p:sp>
        <p:nvSpPr>
          <p:cNvPr id="5" name="Textfeld 4">
            <a:extLst>
              <a:ext uri="{FF2B5EF4-FFF2-40B4-BE49-F238E27FC236}">
                <a16:creationId xmlns:a16="http://schemas.microsoft.com/office/drawing/2014/main" id="{A8B7BA21-4149-4401-BD92-B4FF659F3849}"/>
              </a:ext>
            </a:extLst>
          </p:cNvPr>
          <p:cNvSpPr txBox="1"/>
          <p:nvPr/>
        </p:nvSpPr>
        <p:spPr>
          <a:xfrm>
            <a:off x="2566219" y="5702710"/>
            <a:ext cx="7393858" cy="923330"/>
          </a:xfrm>
          <a:prstGeom prst="rect">
            <a:avLst/>
          </a:prstGeom>
          <a:noFill/>
        </p:spPr>
        <p:txBody>
          <a:bodyPr wrap="square" rtlCol="0">
            <a:spAutoFit/>
          </a:bodyPr>
          <a:lstStyle/>
          <a:p>
            <a:pPr algn="ctr"/>
            <a:r>
              <a:rPr lang="de-AT"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Abb.</a:t>
            </a:r>
            <a:r>
              <a:rPr lang="de-AT"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Schnittstelle zwischen dem L-Methionin-Zyklus und dem Metabolismus von Folsäure</a:t>
            </a:r>
            <a:endParaRPr lang="de-AT" sz="1800" dirty="0">
              <a:effectLst/>
              <a:latin typeface="Times New Roman" panose="02020603050405020304" pitchFamily="18" charset="0"/>
              <a:ea typeface="Times New Roman" panose="02020603050405020304" pitchFamily="18" charset="0"/>
            </a:endParaRPr>
          </a:p>
          <a:p>
            <a:endParaRPr lang="de-AT" dirty="0"/>
          </a:p>
        </p:txBody>
      </p:sp>
      <p:sp>
        <p:nvSpPr>
          <p:cNvPr id="6" name="Textfeld 5">
            <a:extLst>
              <a:ext uri="{FF2B5EF4-FFF2-40B4-BE49-F238E27FC236}">
                <a16:creationId xmlns:a16="http://schemas.microsoft.com/office/drawing/2014/main" id="{77077EB2-ECE7-4F50-ADEC-BB166CF072E9}"/>
              </a:ext>
            </a:extLst>
          </p:cNvPr>
          <p:cNvSpPr txBox="1"/>
          <p:nvPr/>
        </p:nvSpPr>
        <p:spPr>
          <a:xfrm>
            <a:off x="776748" y="166550"/>
            <a:ext cx="2064774" cy="1200329"/>
          </a:xfrm>
          <a:prstGeom prst="rect">
            <a:avLst/>
          </a:prstGeom>
          <a:noFill/>
        </p:spPr>
        <p:txBody>
          <a:bodyPr wrap="square" rtlCol="0">
            <a:spAutoFit/>
          </a:bodyPr>
          <a:lstStyle/>
          <a:p>
            <a:pPr algn="ctr"/>
            <a:r>
              <a:rPr lang="de-DE" b="1" dirty="0">
                <a:solidFill>
                  <a:srgbClr val="FF0000"/>
                </a:solidFill>
              </a:rPr>
              <a:t>DNA-Methylierung</a:t>
            </a:r>
          </a:p>
          <a:p>
            <a:pPr algn="ctr"/>
            <a:endParaRPr lang="de-DE" b="1" dirty="0">
              <a:solidFill>
                <a:srgbClr val="FF0000"/>
              </a:solidFill>
            </a:endParaRPr>
          </a:p>
          <a:p>
            <a:pPr algn="ctr"/>
            <a:r>
              <a:rPr lang="de-DE" b="1" dirty="0" err="1">
                <a:solidFill>
                  <a:srgbClr val="FF0000"/>
                </a:solidFill>
              </a:rPr>
              <a:t>Spermidin</a:t>
            </a:r>
            <a:r>
              <a:rPr lang="de-DE" b="1" dirty="0">
                <a:solidFill>
                  <a:srgbClr val="FF0000"/>
                </a:solidFill>
              </a:rPr>
              <a:t>-Biosynthese</a:t>
            </a:r>
            <a:endParaRPr lang="de-AT" b="1" dirty="0">
              <a:solidFill>
                <a:srgbClr val="FF0000"/>
              </a:solidFill>
            </a:endParaRPr>
          </a:p>
        </p:txBody>
      </p:sp>
      <p:sp>
        <p:nvSpPr>
          <p:cNvPr id="7" name="Textfeld 6">
            <a:extLst>
              <a:ext uri="{FF2B5EF4-FFF2-40B4-BE49-F238E27FC236}">
                <a16:creationId xmlns:a16="http://schemas.microsoft.com/office/drawing/2014/main" id="{DD796CCF-E3C7-464C-90AC-57D8AD283A4C}"/>
              </a:ext>
            </a:extLst>
          </p:cNvPr>
          <p:cNvSpPr txBox="1"/>
          <p:nvPr/>
        </p:nvSpPr>
        <p:spPr>
          <a:xfrm>
            <a:off x="6243483" y="4011561"/>
            <a:ext cx="3618271" cy="369332"/>
          </a:xfrm>
          <a:prstGeom prst="rect">
            <a:avLst/>
          </a:prstGeom>
          <a:noFill/>
        </p:spPr>
        <p:txBody>
          <a:bodyPr wrap="square" rtlCol="0">
            <a:spAutoFit/>
          </a:bodyPr>
          <a:lstStyle/>
          <a:p>
            <a:r>
              <a:rPr lang="de-DE" b="1" dirty="0" err="1">
                <a:solidFill>
                  <a:srgbClr val="FF0000"/>
                </a:solidFill>
              </a:rPr>
              <a:t>Transsulfurierung</a:t>
            </a:r>
            <a:r>
              <a:rPr lang="de-DE" b="1" dirty="0">
                <a:solidFill>
                  <a:srgbClr val="FF0000"/>
                </a:solidFill>
              </a:rPr>
              <a:t> &gt;&gt;&gt; Glutathion</a:t>
            </a:r>
            <a:endParaRPr lang="de-AT" b="1" dirty="0">
              <a:solidFill>
                <a:srgbClr val="FF0000"/>
              </a:solidFill>
            </a:endParaRPr>
          </a:p>
        </p:txBody>
      </p:sp>
      <p:cxnSp>
        <p:nvCxnSpPr>
          <p:cNvPr id="9" name="Gerade Verbindung mit Pfeil 8">
            <a:extLst>
              <a:ext uri="{FF2B5EF4-FFF2-40B4-BE49-F238E27FC236}">
                <a16:creationId xmlns:a16="http://schemas.microsoft.com/office/drawing/2014/main" id="{D89F9B41-ECF2-4F87-A212-BE2C86A46F8D}"/>
              </a:ext>
            </a:extLst>
          </p:cNvPr>
          <p:cNvCxnSpPr/>
          <p:nvPr/>
        </p:nvCxnSpPr>
        <p:spPr>
          <a:xfrm flipH="1" flipV="1">
            <a:off x="2841522" y="471948"/>
            <a:ext cx="619433" cy="648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Gerade Verbindung mit Pfeil 10">
            <a:extLst>
              <a:ext uri="{FF2B5EF4-FFF2-40B4-BE49-F238E27FC236}">
                <a16:creationId xmlns:a16="http://schemas.microsoft.com/office/drawing/2014/main" id="{1EF7D374-5295-420E-A82C-5D85BEC7B7DF}"/>
              </a:ext>
            </a:extLst>
          </p:cNvPr>
          <p:cNvCxnSpPr/>
          <p:nvPr/>
        </p:nvCxnSpPr>
        <p:spPr>
          <a:xfrm flipH="1" flipV="1">
            <a:off x="2330246" y="1025208"/>
            <a:ext cx="983225" cy="2136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244198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4470</Words>
  <Application>Microsoft Office PowerPoint</Application>
  <PresentationFormat>Breitbild</PresentationFormat>
  <Paragraphs>375</Paragraphs>
  <Slides>51</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51</vt:i4>
      </vt:variant>
    </vt:vector>
  </HeadingPairs>
  <TitlesOfParts>
    <vt:vector size="61" baseType="lpstr">
      <vt:lpstr>arial</vt:lpstr>
      <vt:lpstr>arial</vt:lpstr>
      <vt:lpstr>Calibri</vt:lpstr>
      <vt:lpstr>Calibri Light</vt:lpstr>
      <vt:lpstr>Roboto</vt:lpstr>
      <vt:lpstr>Segoe UI</vt:lpstr>
      <vt:lpstr>TheSans-Plain</vt:lpstr>
      <vt:lpstr>Times New Roman</vt:lpstr>
      <vt:lpstr>Wingdings</vt:lpstr>
      <vt:lpstr>Office</vt:lpstr>
      <vt:lpstr>Die Bedeutung der Methylierung durch Ademetionin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körperliche Aktivität und Neurogenese</vt:lpstr>
      <vt:lpstr>  Soziale Epigenetik „normales“ Serotonin (Neurotransmitter) und Oxytocin (prosoziales Hormon) bestimmen die soziale Verträglichkeit </vt:lpstr>
      <vt:lpstr>PowerPoint-Präsentation</vt:lpstr>
      <vt:lpstr>PowerPoint-Präsentation</vt:lpstr>
      <vt:lpstr>Wichtig zu wissen:  Ademetionin-Substitution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Bedeutung der Methylierung durch Ademetionin</dc:title>
  <dc:creator>Eduard Rappold</dc:creator>
  <cp:lastModifiedBy>Eduard Rappold</cp:lastModifiedBy>
  <cp:revision>156</cp:revision>
  <dcterms:created xsi:type="dcterms:W3CDTF">2020-08-25T12:00:43Z</dcterms:created>
  <dcterms:modified xsi:type="dcterms:W3CDTF">2020-10-16T11:49:44Z</dcterms:modified>
</cp:coreProperties>
</file>