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2"/>
  </p:notesMasterIdLst>
  <p:sldIdLst>
    <p:sldId id="711" r:id="rId2"/>
    <p:sldId id="704" r:id="rId3"/>
    <p:sldId id="739" r:id="rId4"/>
    <p:sldId id="287" r:id="rId5"/>
    <p:sldId id="681" r:id="rId6"/>
    <p:sldId id="276" r:id="rId7"/>
    <p:sldId id="703" r:id="rId8"/>
    <p:sldId id="713" r:id="rId9"/>
    <p:sldId id="740" r:id="rId10"/>
    <p:sldId id="622" r:id="rId11"/>
    <p:sldId id="719" r:id="rId12"/>
    <p:sldId id="737" r:id="rId13"/>
    <p:sldId id="736" r:id="rId14"/>
    <p:sldId id="293" r:id="rId15"/>
    <p:sldId id="735" r:id="rId16"/>
    <p:sldId id="709" r:id="rId17"/>
    <p:sldId id="732" r:id="rId18"/>
    <p:sldId id="261" r:id="rId19"/>
    <p:sldId id="629" r:id="rId20"/>
    <p:sldId id="609" r:id="rId21"/>
    <p:sldId id="642" r:id="rId22"/>
    <p:sldId id="618" r:id="rId23"/>
    <p:sldId id="272" r:id="rId24"/>
    <p:sldId id="608" r:id="rId25"/>
    <p:sldId id="610" r:id="rId26"/>
    <p:sldId id="643" r:id="rId27"/>
    <p:sldId id="613" r:id="rId28"/>
    <p:sldId id="292" r:id="rId29"/>
    <p:sldId id="612" r:id="rId30"/>
    <p:sldId id="614" r:id="rId31"/>
    <p:sldId id="625" r:id="rId32"/>
    <p:sldId id="718" r:id="rId33"/>
    <p:sldId id="649" r:id="rId34"/>
    <p:sldId id="701" r:id="rId35"/>
    <p:sldId id="601" r:id="rId36"/>
    <p:sldId id="269" r:id="rId37"/>
    <p:sldId id="305" r:id="rId38"/>
    <p:sldId id="633" r:id="rId39"/>
    <p:sldId id="712" r:id="rId40"/>
    <p:sldId id="714" r:id="rId41"/>
    <p:sldId id="715" r:id="rId42"/>
    <p:sldId id="716" r:id="rId43"/>
    <p:sldId id="602" r:id="rId44"/>
    <p:sldId id="638" r:id="rId45"/>
    <p:sldId id="729" r:id="rId46"/>
    <p:sldId id="734" r:id="rId47"/>
    <p:sldId id="605" r:id="rId48"/>
    <p:sldId id="730" r:id="rId49"/>
    <p:sldId id="676" r:id="rId50"/>
    <p:sldId id="677" r:id="rId5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5033" autoAdjust="0"/>
  </p:normalViewPr>
  <p:slideViewPr>
    <p:cSldViewPr snapToGrid="0">
      <p:cViewPr varScale="1">
        <p:scale>
          <a:sx n="82" d="100"/>
          <a:sy n="82" d="100"/>
        </p:scale>
        <p:origin x="55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683195-A5E6-4F9D-805D-3E1AEE3A82C2}" type="datetimeFigureOut">
              <a:rPr lang="de-AT" smtClean="0"/>
              <a:t>16.10.2020</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3775A5-BB55-4B41-BE60-EA3F82BF663A}" type="slidenum">
              <a:rPr lang="de-AT" smtClean="0"/>
              <a:t>‹Nr.›</a:t>
            </a:fld>
            <a:endParaRPr lang="de-AT"/>
          </a:p>
        </p:txBody>
      </p:sp>
    </p:spTree>
    <p:extLst>
      <p:ext uri="{BB962C8B-B14F-4D97-AF65-F5344CB8AC3E}">
        <p14:creationId xmlns:p14="http://schemas.microsoft.com/office/powerpoint/2010/main" val="3582361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0141345D-E61C-47A9-BC81-A2F0F350F660}" type="slidenum">
              <a:rPr lang="de-AT" smtClean="0"/>
              <a:t>14</a:t>
            </a:fld>
            <a:endParaRPr lang="de-AT"/>
          </a:p>
        </p:txBody>
      </p:sp>
    </p:spTree>
    <p:extLst>
      <p:ext uri="{BB962C8B-B14F-4D97-AF65-F5344CB8AC3E}">
        <p14:creationId xmlns:p14="http://schemas.microsoft.com/office/powerpoint/2010/main" val="140822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3FC847-C57E-40BA-AC82-5DBE8DC7AF7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058E1769-45D2-449C-B80B-E3FC34118C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C2E66CD8-C823-4A67-B53D-13A605C0A856}"/>
              </a:ext>
            </a:extLst>
          </p:cNvPr>
          <p:cNvSpPr>
            <a:spLocks noGrp="1"/>
          </p:cNvSpPr>
          <p:nvPr>
            <p:ph type="dt" sz="half" idx="10"/>
          </p:nvPr>
        </p:nvSpPr>
        <p:spPr/>
        <p:txBody>
          <a:bodyPr/>
          <a:lstStyle/>
          <a:p>
            <a:fld id="{2D6A4612-52BF-409B-A57F-A1A671FC9160}" type="datetimeFigureOut">
              <a:rPr lang="de-AT" smtClean="0"/>
              <a:t>16.10.2020</a:t>
            </a:fld>
            <a:endParaRPr lang="de-AT"/>
          </a:p>
        </p:txBody>
      </p:sp>
      <p:sp>
        <p:nvSpPr>
          <p:cNvPr id="5" name="Fußzeilenplatzhalter 4">
            <a:extLst>
              <a:ext uri="{FF2B5EF4-FFF2-40B4-BE49-F238E27FC236}">
                <a16:creationId xmlns:a16="http://schemas.microsoft.com/office/drawing/2014/main" id="{A4355802-CFDB-4696-8DA5-82C9BC4474F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7EF97DDC-106D-4596-BED8-85DDF5AC8325}"/>
              </a:ext>
            </a:extLst>
          </p:cNvPr>
          <p:cNvSpPr>
            <a:spLocks noGrp="1"/>
          </p:cNvSpPr>
          <p:nvPr>
            <p:ph type="sldNum" sz="quarter" idx="12"/>
          </p:nvPr>
        </p:nvSpPr>
        <p:spPr/>
        <p:txBody>
          <a:bodyPr/>
          <a:lstStyle/>
          <a:p>
            <a:fld id="{3A73FBAD-7735-4ACA-904B-3C5F14AD53A4}" type="slidenum">
              <a:rPr lang="de-AT" smtClean="0"/>
              <a:t>‹Nr.›</a:t>
            </a:fld>
            <a:endParaRPr lang="de-AT"/>
          </a:p>
        </p:txBody>
      </p:sp>
    </p:spTree>
    <p:extLst>
      <p:ext uri="{BB962C8B-B14F-4D97-AF65-F5344CB8AC3E}">
        <p14:creationId xmlns:p14="http://schemas.microsoft.com/office/powerpoint/2010/main" val="2479807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327180-716F-4B48-BBD2-B854A05B3E9B}"/>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BB6683D9-E262-4271-B49B-C3866946141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4ABF0A1-7CE7-412B-A7A4-205B56263AAB}"/>
              </a:ext>
            </a:extLst>
          </p:cNvPr>
          <p:cNvSpPr>
            <a:spLocks noGrp="1"/>
          </p:cNvSpPr>
          <p:nvPr>
            <p:ph type="dt" sz="half" idx="10"/>
          </p:nvPr>
        </p:nvSpPr>
        <p:spPr/>
        <p:txBody>
          <a:bodyPr/>
          <a:lstStyle/>
          <a:p>
            <a:fld id="{2D6A4612-52BF-409B-A57F-A1A671FC9160}" type="datetimeFigureOut">
              <a:rPr lang="de-AT" smtClean="0"/>
              <a:t>16.10.2020</a:t>
            </a:fld>
            <a:endParaRPr lang="de-AT"/>
          </a:p>
        </p:txBody>
      </p:sp>
      <p:sp>
        <p:nvSpPr>
          <p:cNvPr id="5" name="Fußzeilenplatzhalter 4">
            <a:extLst>
              <a:ext uri="{FF2B5EF4-FFF2-40B4-BE49-F238E27FC236}">
                <a16:creationId xmlns:a16="http://schemas.microsoft.com/office/drawing/2014/main" id="{70EEAB49-173B-41A1-88D6-35567B292FF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C12AEAF6-39FA-4FF3-B5C7-9F10A05D253B}"/>
              </a:ext>
            </a:extLst>
          </p:cNvPr>
          <p:cNvSpPr>
            <a:spLocks noGrp="1"/>
          </p:cNvSpPr>
          <p:nvPr>
            <p:ph type="sldNum" sz="quarter" idx="12"/>
          </p:nvPr>
        </p:nvSpPr>
        <p:spPr/>
        <p:txBody>
          <a:bodyPr/>
          <a:lstStyle/>
          <a:p>
            <a:fld id="{3A73FBAD-7735-4ACA-904B-3C5F14AD53A4}" type="slidenum">
              <a:rPr lang="de-AT" smtClean="0"/>
              <a:t>‹Nr.›</a:t>
            </a:fld>
            <a:endParaRPr lang="de-AT"/>
          </a:p>
        </p:txBody>
      </p:sp>
    </p:spTree>
    <p:extLst>
      <p:ext uri="{BB962C8B-B14F-4D97-AF65-F5344CB8AC3E}">
        <p14:creationId xmlns:p14="http://schemas.microsoft.com/office/powerpoint/2010/main" val="3335846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10BE264-3BEA-42E4-9419-2B5987BE76CB}"/>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08690247-4330-4BD8-AFAE-FC7E67EB216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21B1522-6E07-4CA1-AABF-7DCABE999A1F}"/>
              </a:ext>
            </a:extLst>
          </p:cNvPr>
          <p:cNvSpPr>
            <a:spLocks noGrp="1"/>
          </p:cNvSpPr>
          <p:nvPr>
            <p:ph type="dt" sz="half" idx="10"/>
          </p:nvPr>
        </p:nvSpPr>
        <p:spPr/>
        <p:txBody>
          <a:bodyPr/>
          <a:lstStyle/>
          <a:p>
            <a:fld id="{2D6A4612-52BF-409B-A57F-A1A671FC9160}" type="datetimeFigureOut">
              <a:rPr lang="de-AT" smtClean="0"/>
              <a:t>16.10.2020</a:t>
            </a:fld>
            <a:endParaRPr lang="de-AT"/>
          </a:p>
        </p:txBody>
      </p:sp>
      <p:sp>
        <p:nvSpPr>
          <p:cNvPr id="5" name="Fußzeilenplatzhalter 4">
            <a:extLst>
              <a:ext uri="{FF2B5EF4-FFF2-40B4-BE49-F238E27FC236}">
                <a16:creationId xmlns:a16="http://schemas.microsoft.com/office/drawing/2014/main" id="{4DE2EFD7-EAEA-485A-8661-C17B53EA1D3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637CD06-F59D-40F1-9406-9D9E1C42205E}"/>
              </a:ext>
            </a:extLst>
          </p:cNvPr>
          <p:cNvSpPr>
            <a:spLocks noGrp="1"/>
          </p:cNvSpPr>
          <p:nvPr>
            <p:ph type="sldNum" sz="quarter" idx="12"/>
          </p:nvPr>
        </p:nvSpPr>
        <p:spPr/>
        <p:txBody>
          <a:bodyPr/>
          <a:lstStyle/>
          <a:p>
            <a:fld id="{3A73FBAD-7735-4ACA-904B-3C5F14AD53A4}" type="slidenum">
              <a:rPr lang="de-AT" smtClean="0"/>
              <a:t>‹Nr.›</a:t>
            </a:fld>
            <a:endParaRPr lang="de-AT"/>
          </a:p>
        </p:txBody>
      </p:sp>
    </p:spTree>
    <p:extLst>
      <p:ext uri="{BB962C8B-B14F-4D97-AF65-F5344CB8AC3E}">
        <p14:creationId xmlns:p14="http://schemas.microsoft.com/office/powerpoint/2010/main" val="3011626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amp; Aufzählung">
    <p:spTree>
      <p:nvGrpSpPr>
        <p:cNvPr id="1" name=""/>
        <p:cNvGrpSpPr/>
        <p:nvPr/>
      </p:nvGrpSpPr>
      <p:grpSpPr>
        <a:xfrm>
          <a:off x="0" y="0"/>
          <a:ext cx="0" cy="0"/>
          <a:chOff x="0" y="0"/>
          <a:chExt cx="0" cy="0"/>
        </a:xfrm>
      </p:grpSpPr>
      <p:sp>
        <p:nvSpPr>
          <p:cNvPr id="68" name="Titeltext"/>
          <p:cNvSpPr txBox="1">
            <a:spLocks noGrp="1"/>
          </p:cNvSpPr>
          <p:nvPr>
            <p:ph type="title"/>
          </p:nvPr>
        </p:nvSpPr>
        <p:spPr>
          <a:prstGeom prst="rect">
            <a:avLst/>
          </a:prstGeom>
        </p:spPr>
        <p:txBody>
          <a:bodyPr/>
          <a:lstStyle/>
          <a:p>
            <a:r>
              <a:t>Titeltext</a:t>
            </a:r>
          </a:p>
        </p:txBody>
      </p:sp>
      <p:sp>
        <p:nvSpPr>
          <p:cNvPr id="69" name="Textebene 1…"/>
          <p:cNvSpPr txBox="1">
            <a:spLocks noGrp="1"/>
          </p:cNvSpPr>
          <p:nvPr>
            <p:ph type="body" idx="1"/>
          </p:nvPr>
        </p:nvSpPr>
        <p:spPr>
          <a:prstGeom prst="rect">
            <a:avLst/>
          </a:prstGeom>
        </p:spPr>
        <p:txBody>
          <a:bodyPr/>
          <a:lstStyle>
            <a:lvl1pPr>
              <a:spcBef>
                <a:spcPts val="2953"/>
              </a:spcBef>
            </a:lvl1pPr>
            <a:lvl2pPr>
              <a:spcBef>
                <a:spcPts val="2953"/>
              </a:spcBef>
            </a:lvl2pPr>
            <a:lvl3pPr>
              <a:spcBef>
                <a:spcPts val="2953"/>
              </a:spcBef>
            </a:lvl3pPr>
            <a:lvl4pPr>
              <a:spcBef>
                <a:spcPts val="2953"/>
              </a:spcBef>
            </a:lvl4pPr>
            <a:lvl5pPr>
              <a:spcBef>
                <a:spcPts val="2953"/>
              </a:spcBef>
            </a:lvl5pPr>
          </a:lstStyle>
          <a:p>
            <a:r>
              <a:t>Textebene 1</a:t>
            </a:r>
          </a:p>
          <a:p>
            <a:pPr lvl="1"/>
            <a:r>
              <a:t>Textebene 2</a:t>
            </a:r>
          </a:p>
          <a:p>
            <a:pPr lvl="2"/>
            <a:r>
              <a:t>Textebene 3</a:t>
            </a:r>
          </a:p>
          <a:p>
            <a:pPr lvl="3"/>
            <a:r>
              <a:t>Textebene 4</a:t>
            </a:r>
          </a:p>
          <a:p>
            <a:pPr lvl="4"/>
            <a:r>
              <a:t>Textebene 5</a:t>
            </a:r>
          </a:p>
        </p:txBody>
      </p:sp>
      <p:sp>
        <p:nvSpPr>
          <p:cNvPr id="70"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14373273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Foto">
    <p:spTree>
      <p:nvGrpSpPr>
        <p:cNvPr id="1" name=""/>
        <p:cNvGrpSpPr/>
        <p:nvPr/>
      </p:nvGrpSpPr>
      <p:grpSpPr>
        <a:xfrm>
          <a:off x="0" y="0"/>
          <a:ext cx="0" cy="0"/>
          <a:chOff x="0" y="0"/>
          <a:chExt cx="0" cy="0"/>
        </a:xfrm>
      </p:grpSpPr>
      <p:sp>
        <p:nvSpPr>
          <p:cNvPr id="116" name="Bild"/>
          <p:cNvSpPr>
            <a:spLocks noGrp="1"/>
          </p:cNvSpPr>
          <p:nvPr>
            <p:ph type="pic" idx="13"/>
          </p:nvPr>
        </p:nvSpPr>
        <p:spPr>
          <a:xfrm>
            <a:off x="0" y="0"/>
            <a:ext cx="12192000" cy="6858000"/>
          </a:xfrm>
          <a:prstGeom prst="rect">
            <a:avLst/>
          </a:prstGeom>
        </p:spPr>
        <p:txBody>
          <a:bodyPr lIns="91439" tIns="45719" rIns="91439" bIns="45719" anchor="t">
            <a:noAutofit/>
          </a:bodyPr>
          <a:lstStyle/>
          <a:p>
            <a:endParaRPr/>
          </a:p>
        </p:txBody>
      </p:sp>
      <p:sp>
        <p:nvSpPr>
          <p:cNvPr id="117" name="Foliennummer"/>
          <p:cNvSpPr txBox="1">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t>‹Nr.›</a:t>
            </a:fld>
            <a:endParaRPr/>
          </a:p>
        </p:txBody>
      </p:sp>
    </p:spTree>
    <p:extLst>
      <p:ext uri="{BB962C8B-B14F-4D97-AF65-F5344CB8AC3E}">
        <p14:creationId xmlns:p14="http://schemas.microsoft.com/office/powerpoint/2010/main" val="428235198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E2EB19-7400-4C68-84C2-AA19D3FB614B}"/>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240C061D-0CD1-400C-A41E-CC2CDE334447}"/>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0E8E73C2-65A7-4A20-9832-0E973BE3BD96}"/>
              </a:ext>
            </a:extLst>
          </p:cNvPr>
          <p:cNvSpPr>
            <a:spLocks noGrp="1"/>
          </p:cNvSpPr>
          <p:nvPr>
            <p:ph type="dt" sz="half" idx="10"/>
          </p:nvPr>
        </p:nvSpPr>
        <p:spPr/>
        <p:txBody>
          <a:bodyPr/>
          <a:lstStyle/>
          <a:p>
            <a:fld id="{2D6A4612-52BF-409B-A57F-A1A671FC9160}" type="datetimeFigureOut">
              <a:rPr lang="de-AT" smtClean="0"/>
              <a:t>16.10.2020</a:t>
            </a:fld>
            <a:endParaRPr lang="de-AT"/>
          </a:p>
        </p:txBody>
      </p:sp>
      <p:sp>
        <p:nvSpPr>
          <p:cNvPr id="5" name="Fußzeilenplatzhalter 4">
            <a:extLst>
              <a:ext uri="{FF2B5EF4-FFF2-40B4-BE49-F238E27FC236}">
                <a16:creationId xmlns:a16="http://schemas.microsoft.com/office/drawing/2014/main" id="{9E84D5E1-21EB-47CB-B46B-693D6C4375C7}"/>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6B6109D-238E-4C67-B72B-E39ED803A424}"/>
              </a:ext>
            </a:extLst>
          </p:cNvPr>
          <p:cNvSpPr>
            <a:spLocks noGrp="1"/>
          </p:cNvSpPr>
          <p:nvPr>
            <p:ph type="sldNum" sz="quarter" idx="12"/>
          </p:nvPr>
        </p:nvSpPr>
        <p:spPr/>
        <p:txBody>
          <a:bodyPr/>
          <a:lstStyle/>
          <a:p>
            <a:fld id="{3A73FBAD-7735-4ACA-904B-3C5F14AD53A4}" type="slidenum">
              <a:rPr lang="de-AT" smtClean="0"/>
              <a:t>‹Nr.›</a:t>
            </a:fld>
            <a:endParaRPr lang="de-AT"/>
          </a:p>
        </p:txBody>
      </p:sp>
    </p:spTree>
    <p:extLst>
      <p:ext uri="{BB962C8B-B14F-4D97-AF65-F5344CB8AC3E}">
        <p14:creationId xmlns:p14="http://schemas.microsoft.com/office/powerpoint/2010/main" val="2569081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D4B596-02B8-460B-A15E-99225521CFB1}"/>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E31D7346-4AF4-4923-9898-00D36C3870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EE1C66B-E6A0-4836-9A1A-2401CF5DE0DF}"/>
              </a:ext>
            </a:extLst>
          </p:cNvPr>
          <p:cNvSpPr>
            <a:spLocks noGrp="1"/>
          </p:cNvSpPr>
          <p:nvPr>
            <p:ph type="dt" sz="half" idx="10"/>
          </p:nvPr>
        </p:nvSpPr>
        <p:spPr/>
        <p:txBody>
          <a:bodyPr/>
          <a:lstStyle/>
          <a:p>
            <a:fld id="{2D6A4612-52BF-409B-A57F-A1A671FC9160}" type="datetimeFigureOut">
              <a:rPr lang="de-AT" smtClean="0"/>
              <a:t>16.10.2020</a:t>
            </a:fld>
            <a:endParaRPr lang="de-AT"/>
          </a:p>
        </p:txBody>
      </p:sp>
      <p:sp>
        <p:nvSpPr>
          <p:cNvPr id="5" name="Fußzeilenplatzhalter 4">
            <a:extLst>
              <a:ext uri="{FF2B5EF4-FFF2-40B4-BE49-F238E27FC236}">
                <a16:creationId xmlns:a16="http://schemas.microsoft.com/office/drawing/2014/main" id="{013BCD28-BE01-4694-AE55-FC069C78359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381B4EA-74B8-4698-A22F-DCA84F54B057}"/>
              </a:ext>
            </a:extLst>
          </p:cNvPr>
          <p:cNvSpPr>
            <a:spLocks noGrp="1"/>
          </p:cNvSpPr>
          <p:nvPr>
            <p:ph type="sldNum" sz="quarter" idx="12"/>
          </p:nvPr>
        </p:nvSpPr>
        <p:spPr/>
        <p:txBody>
          <a:bodyPr/>
          <a:lstStyle/>
          <a:p>
            <a:fld id="{3A73FBAD-7735-4ACA-904B-3C5F14AD53A4}" type="slidenum">
              <a:rPr lang="de-AT" smtClean="0"/>
              <a:t>‹Nr.›</a:t>
            </a:fld>
            <a:endParaRPr lang="de-AT"/>
          </a:p>
        </p:txBody>
      </p:sp>
    </p:spTree>
    <p:extLst>
      <p:ext uri="{BB962C8B-B14F-4D97-AF65-F5344CB8AC3E}">
        <p14:creationId xmlns:p14="http://schemas.microsoft.com/office/powerpoint/2010/main" val="878693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DEBF7F-3F39-46C0-B009-103E6FA0CA6C}"/>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6CAC7484-FF8A-4BDC-B11D-B316B459478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77C753E8-7040-423C-A24C-63434BCD9D3C}"/>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2B00752C-CEAA-4BF8-AD58-CA89A2F806E2}"/>
              </a:ext>
            </a:extLst>
          </p:cNvPr>
          <p:cNvSpPr>
            <a:spLocks noGrp="1"/>
          </p:cNvSpPr>
          <p:nvPr>
            <p:ph type="dt" sz="half" idx="10"/>
          </p:nvPr>
        </p:nvSpPr>
        <p:spPr/>
        <p:txBody>
          <a:bodyPr/>
          <a:lstStyle/>
          <a:p>
            <a:fld id="{2D6A4612-52BF-409B-A57F-A1A671FC9160}" type="datetimeFigureOut">
              <a:rPr lang="de-AT" smtClean="0"/>
              <a:t>16.10.2020</a:t>
            </a:fld>
            <a:endParaRPr lang="de-AT"/>
          </a:p>
        </p:txBody>
      </p:sp>
      <p:sp>
        <p:nvSpPr>
          <p:cNvPr id="6" name="Fußzeilenplatzhalter 5">
            <a:extLst>
              <a:ext uri="{FF2B5EF4-FFF2-40B4-BE49-F238E27FC236}">
                <a16:creationId xmlns:a16="http://schemas.microsoft.com/office/drawing/2014/main" id="{B1A89421-F988-4846-8A75-38C5888BA6A0}"/>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B5245582-CFB1-489A-907D-DEB3A0F8F1A6}"/>
              </a:ext>
            </a:extLst>
          </p:cNvPr>
          <p:cNvSpPr>
            <a:spLocks noGrp="1"/>
          </p:cNvSpPr>
          <p:nvPr>
            <p:ph type="sldNum" sz="quarter" idx="12"/>
          </p:nvPr>
        </p:nvSpPr>
        <p:spPr/>
        <p:txBody>
          <a:bodyPr/>
          <a:lstStyle/>
          <a:p>
            <a:fld id="{3A73FBAD-7735-4ACA-904B-3C5F14AD53A4}" type="slidenum">
              <a:rPr lang="de-AT" smtClean="0"/>
              <a:t>‹Nr.›</a:t>
            </a:fld>
            <a:endParaRPr lang="de-AT"/>
          </a:p>
        </p:txBody>
      </p:sp>
    </p:spTree>
    <p:extLst>
      <p:ext uri="{BB962C8B-B14F-4D97-AF65-F5344CB8AC3E}">
        <p14:creationId xmlns:p14="http://schemas.microsoft.com/office/powerpoint/2010/main" val="145613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7A7F22-7709-4890-AED8-86479D6E7E2C}"/>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504C0B25-02C6-42E6-B65D-FE511A41B9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4CC94C-4F69-4AE9-9A11-F2522916CDC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60E34E3E-5926-4A60-9140-734E06760B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704819E-0623-4AB8-A7E0-777073F2035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C4E5C999-4D6E-4CE8-8068-039F44862F00}"/>
              </a:ext>
            </a:extLst>
          </p:cNvPr>
          <p:cNvSpPr>
            <a:spLocks noGrp="1"/>
          </p:cNvSpPr>
          <p:nvPr>
            <p:ph type="dt" sz="half" idx="10"/>
          </p:nvPr>
        </p:nvSpPr>
        <p:spPr/>
        <p:txBody>
          <a:bodyPr/>
          <a:lstStyle/>
          <a:p>
            <a:fld id="{2D6A4612-52BF-409B-A57F-A1A671FC9160}" type="datetimeFigureOut">
              <a:rPr lang="de-AT" smtClean="0"/>
              <a:t>16.10.2020</a:t>
            </a:fld>
            <a:endParaRPr lang="de-AT"/>
          </a:p>
        </p:txBody>
      </p:sp>
      <p:sp>
        <p:nvSpPr>
          <p:cNvPr id="8" name="Fußzeilenplatzhalter 7">
            <a:extLst>
              <a:ext uri="{FF2B5EF4-FFF2-40B4-BE49-F238E27FC236}">
                <a16:creationId xmlns:a16="http://schemas.microsoft.com/office/drawing/2014/main" id="{C95D7BAB-0B41-4402-9521-6C9A81AE7481}"/>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1DE6EAE6-951A-4845-804A-CA074222AA42}"/>
              </a:ext>
            </a:extLst>
          </p:cNvPr>
          <p:cNvSpPr>
            <a:spLocks noGrp="1"/>
          </p:cNvSpPr>
          <p:nvPr>
            <p:ph type="sldNum" sz="quarter" idx="12"/>
          </p:nvPr>
        </p:nvSpPr>
        <p:spPr/>
        <p:txBody>
          <a:bodyPr/>
          <a:lstStyle/>
          <a:p>
            <a:fld id="{3A73FBAD-7735-4ACA-904B-3C5F14AD53A4}" type="slidenum">
              <a:rPr lang="de-AT" smtClean="0"/>
              <a:t>‹Nr.›</a:t>
            </a:fld>
            <a:endParaRPr lang="de-AT"/>
          </a:p>
        </p:txBody>
      </p:sp>
    </p:spTree>
    <p:extLst>
      <p:ext uri="{BB962C8B-B14F-4D97-AF65-F5344CB8AC3E}">
        <p14:creationId xmlns:p14="http://schemas.microsoft.com/office/powerpoint/2010/main" val="919396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B67BE6-5941-44BE-B13F-1B9A4319C3A8}"/>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C46B7A9A-C8FD-4F43-B58C-031AD7FCF7E8}"/>
              </a:ext>
            </a:extLst>
          </p:cNvPr>
          <p:cNvSpPr>
            <a:spLocks noGrp="1"/>
          </p:cNvSpPr>
          <p:nvPr>
            <p:ph type="dt" sz="half" idx="10"/>
          </p:nvPr>
        </p:nvSpPr>
        <p:spPr/>
        <p:txBody>
          <a:bodyPr/>
          <a:lstStyle/>
          <a:p>
            <a:fld id="{2D6A4612-52BF-409B-A57F-A1A671FC9160}" type="datetimeFigureOut">
              <a:rPr lang="de-AT" smtClean="0"/>
              <a:t>16.10.2020</a:t>
            </a:fld>
            <a:endParaRPr lang="de-AT"/>
          </a:p>
        </p:txBody>
      </p:sp>
      <p:sp>
        <p:nvSpPr>
          <p:cNvPr id="4" name="Fußzeilenplatzhalter 3">
            <a:extLst>
              <a:ext uri="{FF2B5EF4-FFF2-40B4-BE49-F238E27FC236}">
                <a16:creationId xmlns:a16="http://schemas.microsoft.com/office/drawing/2014/main" id="{1CDC86FA-2D54-47B1-B8E4-3E05F756B556}"/>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43E88812-D144-43C6-A719-F0C5ADEEF027}"/>
              </a:ext>
            </a:extLst>
          </p:cNvPr>
          <p:cNvSpPr>
            <a:spLocks noGrp="1"/>
          </p:cNvSpPr>
          <p:nvPr>
            <p:ph type="sldNum" sz="quarter" idx="12"/>
          </p:nvPr>
        </p:nvSpPr>
        <p:spPr/>
        <p:txBody>
          <a:bodyPr/>
          <a:lstStyle/>
          <a:p>
            <a:fld id="{3A73FBAD-7735-4ACA-904B-3C5F14AD53A4}" type="slidenum">
              <a:rPr lang="de-AT" smtClean="0"/>
              <a:t>‹Nr.›</a:t>
            </a:fld>
            <a:endParaRPr lang="de-AT"/>
          </a:p>
        </p:txBody>
      </p:sp>
    </p:spTree>
    <p:extLst>
      <p:ext uri="{BB962C8B-B14F-4D97-AF65-F5344CB8AC3E}">
        <p14:creationId xmlns:p14="http://schemas.microsoft.com/office/powerpoint/2010/main" val="704337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EB8A906-3A2F-48D9-9B12-EE4EF2CFE01F}"/>
              </a:ext>
            </a:extLst>
          </p:cNvPr>
          <p:cNvSpPr>
            <a:spLocks noGrp="1"/>
          </p:cNvSpPr>
          <p:nvPr>
            <p:ph type="dt" sz="half" idx="10"/>
          </p:nvPr>
        </p:nvSpPr>
        <p:spPr/>
        <p:txBody>
          <a:bodyPr/>
          <a:lstStyle/>
          <a:p>
            <a:fld id="{2D6A4612-52BF-409B-A57F-A1A671FC9160}" type="datetimeFigureOut">
              <a:rPr lang="de-AT" smtClean="0"/>
              <a:t>16.10.2020</a:t>
            </a:fld>
            <a:endParaRPr lang="de-AT"/>
          </a:p>
        </p:txBody>
      </p:sp>
      <p:sp>
        <p:nvSpPr>
          <p:cNvPr id="3" name="Fußzeilenplatzhalter 2">
            <a:extLst>
              <a:ext uri="{FF2B5EF4-FFF2-40B4-BE49-F238E27FC236}">
                <a16:creationId xmlns:a16="http://schemas.microsoft.com/office/drawing/2014/main" id="{F3DCDDE4-31A3-4294-8B8F-7421F734E23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3476F0BE-752C-4221-BABA-AB1948D66456}"/>
              </a:ext>
            </a:extLst>
          </p:cNvPr>
          <p:cNvSpPr>
            <a:spLocks noGrp="1"/>
          </p:cNvSpPr>
          <p:nvPr>
            <p:ph type="sldNum" sz="quarter" idx="12"/>
          </p:nvPr>
        </p:nvSpPr>
        <p:spPr/>
        <p:txBody>
          <a:bodyPr/>
          <a:lstStyle/>
          <a:p>
            <a:fld id="{3A73FBAD-7735-4ACA-904B-3C5F14AD53A4}" type="slidenum">
              <a:rPr lang="de-AT" smtClean="0"/>
              <a:t>‹Nr.›</a:t>
            </a:fld>
            <a:endParaRPr lang="de-AT"/>
          </a:p>
        </p:txBody>
      </p:sp>
    </p:spTree>
    <p:extLst>
      <p:ext uri="{BB962C8B-B14F-4D97-AF65-F5344CB8AC3E}">
        <p14:creationId xmlns:p14="http://schemas.microsoft.com/office/powerpoint/2010/main" val="1774402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5C9082-F2C0-431D-BE3F-D5EB10BA23D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CABF24A2-A0C6-48C1-94A8-B6EC1C5D98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1D36F92B-B08C-432F-96DA-2AEEB041F9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B48DD12-514A-4627-8DFA-4775D4D738DC}"/>
              </a:ext>
            </a:extLst>
          </p:cNvPr>
          <p:cNvSpPr>
            <a:spLocks noGrp="1"/>
          </p:cNvSpPr>
          <p:nvPr>
            <p:ph type="dt" sz="half" idx="10"/>
          </p:nvPr>
        </p:nvSpPr>
        <p:spPr/>
        <p:txBody>
          <a:bodyPr/>
          <a:lstStyle/>
          <a:p>
            <a:fld id="{2D6A4612-52BF-409B-A57F-A1A671FC9160}" type="datetimeFigureOut">
              <a:rPr lang="de-AT" smtClean="0"/>
              <a:t>16.10.2020</a:t>
            </a:fld>
            <a:endParaRPr lang="de-AT"/>
          </a:p>
        </p:txBody>
      </p:sp>
      <p:sp>
        <p:nvSpPr>
          <p:cNvPr id="6" name="Fußzeilenplatzhalter 5">
            <a:extLst>
              <a:ext uri="{FF2B5EF4-FFF2-40B4-BE49-F238E27FC236}">
                <a16:creationId xmlns:a16="http://schemas.microsoft.com/office/drawing/2014/main" id="{9654E908-7DE1-45E7-B627-0A6544BC4B7E}"/>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B31E2B06-EE11-4637-A03E-3E80A94A18DC}"/>
              </a:ext>
            </a:extLst>
          </p:cNvPr>
          <p:cNvSpPr>
            <a:spLocks noGrp="1"/>
          </p:cNvSpPr>
          <p:nvPr>
            <p:ph type="sldNum" sz="quarter" idx="12"/>
          </p:nvPr>
        </p:nvSpPr>
        <p:spPr/>
        <p:txBody>
          <a:bodyPr/>
          <a:lstStyle/>
          <a:p>
            <a:fld id="{3A73FBAD-7735-4ACA-904B-3C5F14AD53A4}" type="slidenum">
              <a:rPr lang="de-AT" smtClean="0"/>
              <a:t>‹Nr.›</a:t>
            </a:fld>
            <a:endParaRPr lang="de-AT"/>
          </a:p>
        </p:txBody>
      </p:sp>
    </p:spTree>
    <p:extLst>
      <p:ext uri="{BB962C8B-B14F-4D97-AF65-F5344CB8AC3E}">
        <p14:creationId xmlns:p14="http://schemas.microsoft.com/office/powerpoint/2010/main" val="3412557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88ED1D-25FC-40D3-9AA5-5E091E738F1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A397F76D-E525-41FE-AB25-895B76E4EC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005B0FD4-FFFC-47AD-89B0-4D1B69AB8C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279ADD6-723C-4ADB-B4F1-B4635E1C19FC}"/>
              </a:ext>
            </a:extLst>
          </p:cNvPr>
          <p:cNvSpPr>
            <a:spLocks noGrp="1"/>
          </p:cNvSpPr>
          <p:nvPr>
            <p:ph type="dt" sz="half" idx="10"/>
          </p:nvPr>
        </p:nvSpPr>
        <p:spPr/>
        <p:txBody>
          <a:bodyPr/>
          <a:lstStyle/>
          <a:p>
            <a:fld id="{2D6A4612-52BF-409B-A57F-A1A671FC9160}" type="datetimeFigureOut">
              <a:rPr lang="de-AT" smtClean="0"/>
              <a:t>16.10.2020</a:t>
            </a:fld>
            <a:endParaRPr lang="de-AT"/>
          </a:p>
        </p:txBody>
      </p:sp>
      <p:sp>
        <p:nvSpPr>
          <p:cNvPr id="6" name="Fußzeilenplatzhalter 5">
            <a:extLst>
              <a:ext uri="{FF2B5EF4-FFF2-40B4-BE49-F238E27FC236}">
                <a16:creationId xmlns:a16="http://schemas.microsoft.com/office/drawing/2014/main" id="{90C00173-C30C-4407-820C-73512C9B581B}"/>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4FCA410-3CDD-4AC6-850F-052A0998183D}"/>
              </a:ext>
            </a:extLst>
          </p:cNvPr>
          <p:cNvSpPr>
            <a:spLocks noGrp="1"/>
          </p:cNvSpPr>
          <p:nvPr>
            <p:ph type="sldNum" sz="quarter" idx="12"/>
          </p:nvPr>
        </p:nvSpPr>
        <p:spPr/>
        <p:txBody>
          <a:bodyPr/>
          <a:lstStyle/>
          <a:p>
            <a:fld id="{3A73FBAD-7735-4ACA-904B-3C5F14AD53A4}" type="slidenum">
              <a:rPr lang="de-AT" smtClean="0"/>
              <a:t>‹Nr.›</a:t>
            </a:fld>
            <a:endParaRPr lang="de-AT"/>
          </a:p>
        </p:txBody>
      </p:sp>
    </p:spTree>
    <p:extLst>
      <p:ext uri="{BB962C8B-B14F-4D97-AF65-F5344CB8AC3E}">
        <p14:creationId xmlns:p14="http://schemas.microsoft.com/office/powerpoint/2010/main" val="571343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357AF58-3C42-4AE4-BC56-DE663724D0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692E2C0A-4C3B-4939-8942-827102A26A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82131BB8-EB97-4049-9F33-417913A6D6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A4612-52BF-409B-A57F-A1A671FC9160}" type="datetimeFigureOut">
              <a:rPr lang="de-AT" smtClean="0"/>
              <a:t>16.10.2020</a:t>
            </a:fld>
            <a:endParaRPr lang="de-AT"/>
          </a:p>
        </p:txBody>
      </p:sp>
      <p:sp>
        <p:nvSpPr>
          <p:cNvPr id="5" name="Fußzeilenplatzhalter 4">
            <a:extLst>
              <a:ext uri="{FF2B5EF4-FFF2-40B4-BE49-F238E27FC236}">
                <a16:creationId xmlns:a16="http://schemas.microsoft.com/office/drawing/2014/main" id="{3A71E3CD-2133-4AA3-A2F0-BA964AAB64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E39D8A34-1E88-4320-A5E1-E522C6D74C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73FBAD-7735-4ACA-904B-3C5F14AD53A4}" type="slidenum">
              <a:rPr lang="de-AT" smtClean="0"/>
              <a:t>‹Nr.›</a:t>
            </a:fld>
            <a:endParaRPr lang="de-AT"/>
          </a:p>
        </p:txBody>
      </p:sp>
    </p:spTree>
    <p:extLst>
      <p:ext uri="{BB962C8B-B14F-4D97-AF65-F5344CB8AC3E}">
        <p14:creationId xmlns:p14="http://schemas.microsoft.com/office/powerpoint/2010/main" val="2686872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ugenis.eu/" TargetMode="External"/><Relationship Id="rId2" Type="http://schemas.openxmlformats.org/officeDocument/2006/relationships/hyperlink" Target="http://www.epigenetik.at/" TargetMode="Externa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mailto:eduard.rappold@nugenis.eu"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www.researchgate.net/profile/Sarah_Moore25"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dasgehirn.info/glossar?search_letter=h&amp;item=hippocampus" TargetMode="External"/><Relationship Id="rId2" Type="http://schemas.openxmlformats.org/officeDocument/2006/relationships/hyperlink" Target="https://www.dasgehirn.info/glossar?search_letter=a&amp;item=amygdala"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depression-genetics.wikispaces.com/Role+of+Serotonin"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hyperlink" Target="https://www.gelbe-liste.de/wirkstoffe/Omeprazol_453" TargetMode="External"/><Relationship Id="rId2" Type="http://schemas.openxmlformats.org/officeDocument/2006/relationships/hyperlink" Target="https://www.gelbe-liste.de/wirkstoffe/Citalopram_25633" TargetMode="External"/><Relationship Id="rId1" Type="http://schemas.openxmlformats.org/officeDocument/2006/relationships/slideLayout" Target="../slideLayouts/slideLayout7.xml"/><Relationship Id="rId4" Type="http://schemas.openxmlformats.org/officeDocument/2006/relationships/hyperlink" Target="https://www.gelbe-liste.de/wirkstoffe/Hypericum-perforatum_25615"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hyperlink" Target="http://www.ahrq.gov/"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l.facebook.com/l.php?u=https%3A%2F%2Fwww.ncbi.nlm.nih.gov%2Fpmc%2Farticles%2FPMC3111147%2F%3Ffbclid%3DIwAR1pYeR2qP51KtVKrtg-xzwkkmLU6PDTLw46IUMBVO0IZUsqQkhkXoW_ZZU&amp;h=AT3cG9TRmFfDMsRonkCX1kZE5Geoy7UXhKAPqtVXCThKZMG53sLbqeIJF2b68BZA9AYWH4okQ25Bp4n-kQoOJs_Luw5wb8v6MfnR5s7z8dYe29er5mLafl_3UARwWI6oBComhAbdpuQkQTgUzKDGDks-WAEYhaGQnuCmabZUt5WNGjJeBKXDf2VM992D-hfjGUCqez9nuSJZ9bt9PJxV3vxhW2tmGkzs-aKejC8OApsCF2qeUMMhq9Sff4rtgn8mGhFtD91dOX1BchocPrtdJ8pLemyGq-8c7yD-ZMWWa08gJE8enzrWBc_TO1-eDANW8jTfkdeZloekfFAy024-AfKK-kWcSNMBUgSZ84NzgLQkKtiTZ5TPnItmhY_u6YNIwtTXkVrwxe7YTQ9I1IsdC2ysXKR5_6AITz3VPTqeWqYrgv7aBHgr3kYH78fJLkqTQRxOpevThzDyWX_ehDGklYHUz94rrX1EylTFqKChdwsp1GbxWQQelfgUh046nZeOPoQnmgYPVxrhKKihXO4lspNTGLdEtfErMlgtiIJ2GWk0AQ6UcgdtRi4tJWf8YEX6DnZc2k4hd1x48hwn4lE49H7QL0Dq6C5g5lPp_r2JFWFXghaNlwVok8a8SL1xQeUE" TargetMode="External"/><Relationship Id="rId2" Type="http://schemas.openxmlformats.org/officeDocument/2006/relationships/hyperlink" Target="http://www.ncbi.nlm.nih.gov/pubmed/17532734"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www.nugenis.eu/" TargetMode="External"/><Relationship Id="rId2" Type="http://schemas.openxmlformats.org/officeDocument/2006/relationships/hyperlink" Target="http://www.epigenetik.at/"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6C5918-D428-41AB-835E-6348A9A0ABBF}"/>
              </a:ext>
            </a:extLst>
          </p:cNvPr>
          <p:cNvSpPr>
            <a:spLocks noGrp="1"/>
          </p:cNvSpPr>
          <p:nvPr>
            <p:ph type="ctrTitle"/>
          </p:nvPr>
        </p:nvSpPr>
        <p:spPr>
          <a:xfrm>
            <a:off x="1524000" y="575710"/>
            <a:ext cx="9144000" cy="2387600"/>
          </a:xfrm>
        </p:spPr>
        <p:txBody>
          <a:bodyPr>
            <a:normAutofit fontScale="90000"/>
          </a:bodyPr>
          <a:lstStyle/>
          <a:p>
            <a:r>
              <a:rPr lang="de-DE" dirty="0"/>
              <a:t>Arzneimittel/NEM* und Epigenetik</a:t>
            </a:r>
            <a:br>
              <a:rPr lang="de-DE" dirty="0"/>
            </a:br>
            <a:r>
              <a:rPr lang="de-DE" dirty="0"/>
              <a:t>*Nahrungsergänzungsmittel</a:t>
            </a:r>
            <a:endParaRPr lang="de-AT" dirty="0"/>
          </a:p>
        </p:txBody>
      </p:sp>
      <p:sp>
        <p:nvSpPr>
          <p:cNvPr id="3" name="Untertitel 2">
            <a:extLst>
              <a:ext uri="{FF2B5EF4-FFF2-40B4-BE49-F238E27FC236}">
                <a16:creationId xmlns:a16="http://schemas.microsoft.com/office/drawing/2014/main" id="{C74A4567-4D49-4FB9-931D-9CFE1FB92F8F}"/>
              </a:ext>
            </a:extLst>
          </p:cNvPr>
          <p:cNvSpPr>
            <a:spLocks noGrp="1"/>
          </p:cNvSpPr>
          <p:nvPr>
            <p:ph type="subTitle" idx="1"/>
          </p:nvPr>
        </p:nvSpPr>
        <p:spPr>
          <a:xfrm>
            <a:off x="1524000" y="3066809"/>
            <a:ext cx="9144000" cy="2089351"/>
          </a:xfrm>
        </p:spPr>
        <p:txBody>
          <a:bodyPr>
            <a:normAutofit fontScale="62500" lnSpcReduction="20000"/>
          </a:bodyPr>
          <a:lstStyle/>
          <a:p>
            <a:r>
              <a:rPr lang="de-DE" sz="3200" dirty="0"/>
              <a:t>Webinar 30.9.2020</a:t>
            </a:r>
          </a:p>
          <a:p>
            <a:r>
              <a:rPr lang="de-DE" sz="3200" dirty="0"/>
              <a:t>Dr. Eduard Rappold MSc</a:t>
            </a:r>
          </a:p>
          <a:p>
            <a:endParaRPr lang="de-DE" sz="3200" dirty="0"/>
          </a:p>
          <a:p>
            <a:r>
              <a:rPr lang="de-DE" sz="3300" dirty="0">
                <a:hlinkClick r:id="rId2"/>
              </a:rPr>
              <a:t>www.epigenetik.at</a:t>
            </a:r>
            <a:endParaRPr lang="de-DE" sz="3300" dirty="0"/>
          </a:p>
          <a:p>
            <a:r>
              <a:rPr lang="de-AT" sz="3300" dirty="0">
                <a:hlinkClick r:id="rId3"/>
              </a:rPr>
              <a:t>www.nugenis.eu</a:t>
            </a:r>
            <a:r>
              <a:rPr lang="de-AT" sz="3300" dirty="0"/>
              <a:t> </a:t>
            </a:r>
          </a:p>
          <a:p>
            <a:r>
              <a:rPr lang="de-AT" sz="3300" dirty="0">
                <a:hlinkClick r:id="rId4"/>
              </a:rPr>
              <a:t>eduard.rappold@nugenis.eu</a:t>
            </a:r>
            <a:r>
              <a:rPr lang="de-AT" sz="3300" dirty="0"/>
              <a:t> </a:t>
            </a:r>
          </a:p>
        </p:txBody>
      </p:sp>
      <p:sp>
        <p:nvSpPr>
          <p:cNvPr id="4" name="Textfeld 3">
            <a:extLst>
              <a:ext uri="{FF2B5EF4-FFF2-40B4-BE49-F238E27FC236}">
                <a16:creationId xmlns:a16="http://schemas.microsoft.com/office/drawing/2014/main" id="{79DC24F7-4A97-4EFE-8A7A-4F94CF4658FA}"/>
              </a:ext>
            </a:extLst>
          </p:cNvPr>
          <p:cNvSpPr txBox="1"/>
          <p:nvPr/>
        </p:nvSpPr>
        <p:spPr>
          <a:xfrm>
            <a:off x="1592826" y="5663381"/>
            <a:ext cx="9144000" cy="523220"/>
          </a:xfrm>
          <a:prstGeom prst="rect">
            <a:avLst/>
          </a:prstGeom>
          <a:noFill/>
        </p:spPr>
        <p:txBody>
          <a:bodyPr wrap="square" rtlCol="0">
            <a:spAutoFit/>
          </a:bodyPr>
          <a:lstStyle/>
          <a:p>
            <a:r>
              <a:rPr lang="de-DE" sz="2800" dirty="0">
                <a:latin typeface="Arial" panose="020B0604020202020204" pitchFamily="34" charset="0"/>
                <a:cs typeface="Arial" panose="020B0604020202020204" pitchFamily="34" charset="0"/>
              </a:rPr>
              <a:t>                     Gesund sein und gesund blieben</a:t>
            </a:r>
            <a:endParaRPr lang="de-AT" sz="2800" dirty="0">
              <a:latin typeface="Arial" panose="020B0604020202020204" pitchFamily="34" charset="0"/>
              <a:cs typeface="Arial" panose="020B0604020202020204" pitchFamily="34" charset="0"/>
            </a:endParaRPr>
          </a:p>
        </p:txBody>
      </p:sp>
      <p:pic>
        <p:nvPicPr>
          <p:cNvPr id="1026" name="Picture 2" descr="Bildergebnis für NUgenis Symbol">
            <a:extLst>
              <a:ext uri="{FF2B5EF4-FFF2-40B4-BE49-F238E27FC236}">
                <a16:creationId xmlns:a16="http://schemas.microsoft.com/office/drawing/2014/main" id="{449D6293-8C55-452B-B77D-9EF116D271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0618" y="5455572"/>
            <a:ext cx="12382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303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B174DB3C-2D66-4CAB-903B-D1F5DCCF69E1}"/>
              </a:ext>
            </a:extLst>
          </p:cNvPr>
          <p:cNvPicPr>
            <a:picLocks noChangeAspect="1"/>
          </p:cNvPicPr>
          <p:nvPr/>
        </p:nvPicPr>
        <p:blipFill>
          <a:blip r:embed="rId2"/>
          <a:stretch>
            <a:fillRect/>
          </a:stretch>
        </p:blipFill>
        <p:spPr>
          <a:xfrm>
            <a:off x="2405818" y="3401297"/>
            <a:ext cx="6791325" cy="1552575"/>
          </a:xfrm>
          <a:prstGeom prst="rect">
            <a:avLst/>
          </a:prstGeom>
        </p:spPr>
      </p:pic>
      <p:sp>
        <p:nvSpPr>
          <p:cNvPr id="3" name="Textfeld 2">
            <a:extLst>
              <a:ext uri="{FF2B5EF4-FFF2-40B4-BE49-F238E27FC236}">
                <a16:creationId xmlns:a16="http://schemas.microsoft.com/office/drawing/2014/main" id="{348765FD-6D3A-47EE-85F7-4176A01A829F}"/>
              </a:ext>
            </a:extLst>
          </p:cNvPr>
          <p:cNvSpPr txBox="1"/>
          <p:nvPr/>
        </p:nvSpPr>
        <p:spPr>
          <a:xfrm>
            <a:off x="2219762" y="2516079"/>
            <a:ext cx="7930012" cy="461665"/>
          </a:xfrm>
          <a:prstGeom prst="rect">
            <a:avLst/>
          </a:prstGeom>
          <a:noFill/>
        </p:spPr>
        <p:txBody>
          <a:bodyPr wrap="square" rtlCol="0">
            <a:spAutoFit/>
          </a:bodyPr>
          <a:lstStyle/>
          <a:p>
            <a:r>
              <a:rPr lang="de-AT" sz="2400" b="1" dirty="0">
                <a:solidFill>
                  <a:srgbClr val="FF0000"/>
                </a:solidFill>
              </a:rPr>
              <a:t>Vom Verhalten und dem Umfeld kommende Einflüsse</a:t>
            </a:r>
          </a:p>
        </p:txBody>
      </p:sp>
      <p:sp>
        <p:nvSpPr>
          <p:cNvPr id="4" name="Textfeld 3">
            <a:extLst>
              <a:ext uri="{FF2B5EF4-FFF2-40B4-BE49-F238E27FC236}">
                <a16:creationId xmlns:a16="http://schemas.microsoft.com/office/drawing/2014/main" id="{408F73D8-F800-421E-BFA0-032DCC17C437}"/>
              </a:ext>
            </a:extLst>
          </p:cNvPr>
          <p:cNvSpPr txBox="1"/>
          <p:nvPr/>
        </p:nvSpPr>
        <p:spPr>
          <a:xfrm>
            <a:off x="1892359" y="5593415"/>
            <a:ext cx="8338599" cy="1200329"/>
          </a:xfrm>
          <a:prstGeom prst="rect">
            <a:avLst/>
          </a:prstGeom>
          <a:noFill/>
        </p:spPr>
        <p:txBody>
          <a:bodyPr wrap="square" rtlCol="0">
            <a:spAutoFit/>
          </a:bodyPr>
          <a:lstStyle/>
          <a:p>
            <a:r>
              <a:rPr lang="de-AT" b="1" dirty="0">
                <a:solidFill>
                  <a:srgbClr val="FF0000"/>
                </a:solidFill>
              </a:rPr>
              <a:t>        </a:t>
            </a:r>
            <a:r>
              <a:rPr lang="de-AT" sz="2400" b="1" dirty="0">
                <a:solidFill>
                  <a:srgbClr val="FF0000"/>
                </a:solidFill>
              </a:rPr>
              <a:t>Änderung des Phänotyps</a:t>
            </a:r>
            <a:r>
              <a:rPr lang="de-AT" sz="2400" dirty="0"/>
              <a:t> z.B. körperliche Verfassung: Krankheitsanfälligkeit, Stress-Reaktion oder gesund sein, langlebiger sein.</a:t>
            </a:r>
          </a:p>
        </p:txBody>
      </p:sp>
      <p:sp>
        <p:nvSpPr>
          <p:cNvPr id="5" name="Textfeld 4">
            <a:extLst>
              <a:ext uri="{FF2B5EF4-FFF2-40B4-BE49-F238E27FC236}">
                <a16:creationId xmlns:a16="http://schemas.microsoft.com/office/drawing/2014/main" id="{D9F28C06-6703-4D6B-82DB-2B370DB7FCD3}"/>
              </a:ext>
            </a:extLst>
          </p:cNvPr>
          <p:cNvSpPr txBox="1"/>
          <p:nvPr/>
        </p:nvSpPr>
        <p:spPr>
          <a:xfrm>
            <a:off x="994642" y="469459"/>
            <a:ext cx="9299276" cy="1815882"/>
          </a:xfrm>
          <a:prstGeom prst="rect">
            <a:avLst/>
          </a:prstGeom>
          <a:noFill/>
        </p:spPr>
        <p:txBody>
          <a:bodyPr wrap="square" rtlCol="0">
            <a:spAutoFit/>
          </a:bodyPr>
          <a:lstStyle/>
          <a:p>
            <a:pPr algn="ctr"/>
            <a:r>
              <a:rPr lang="de-AT" sz="2800" b="1" dirty="0">
                <a:solidFill>
                  <a:srgbClr val="0070C0"/>
                </a:solidFill>
              </a:rPr>
              <a:t>Epigenetische Mechanismen stellen die Verbindung zwischen Umweltfaktoren und phänotypischen Veränderungen während des gesamten Lebens her.  </a:t>
            </a:r>
            <a:br>
              <a:rPr lang="de-AT" sz="2800" b="1" dirty="0">
                <a:solidFill>
                  <a:srgbClr val="0070C0"/>
                </a:solidFill>
              </a:rPr>
            </a:br>
            <a:endParaRPr lang="de-AT" sz="2400" dirty="0">
              <a:solidFill>
                <a:srgbClr val="0070C0"/>
              </a:solidFill>
            </a:endParaRPr>
          </a:p>
        </p:txBody>
      </p:sp>
      <p:sp>
        <p:nvSpPr>
          <p:cNvPr id="7" name="Gleichschenkliges Dreieck 6">
            <a:extLst>
              <a:ext uri="{FF2B5EF4-FFF2-40B4-BE49-F238E27FC236}">
                <a16:creationId xmlns:a16="http://schemas.microsoft.com/office/drawing/2014/main" id="{E2B99DAF-0EEA-4C76-BE3B-85540A00297A}"/>
              </a:ext>
            </a:extLst>
          </p:cNvPr>
          <p:cNvSpPr/>
          <p:nvPr/>
        </p:nvSpPr>
        <p:spPr>
          <a:xfrm rot="10800000">
            <a:off x="3294715" y="3253657"/>
            <a:ext cx="4699127" cy="251059"/>
          </a:xfrm>
          <a:prstGeom prst="triangle">
            <a:avLst>
              <a:gd name="adj" fmla="val 49038"/>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Gleichschenkliges Dreieck 7">
            <a:extLst>
              <a:ext uri="{FF2B5EF4-FFF2-40B4-BE49-F238E27FC236}">
                <a16:creationId xmlns:a16="http://schemas.microsoft.com/office/drawing/2014/main" id="{0723B6D4-6994-4570-BE13-965051880F84}"/>
              </a:ext>
            </a:extLst>
          </p:cNvPr>
          <p:cNvSpPr/>
          <p:nvPr/>
        </p:nvSpPr>
        <p:spPr>
          <a:xfrm rot="10800000">
            <a:off x="2922646" y="5137506"/>
            <a:ext cx="5443268" cy="250165"/>
          </a:xfrm>
          <a:prstGeom prst="triangle">
            <a:avLst>
              <a:gd name="adj" fmla="val 50897"/>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5" name="Pfeil: nach rechts gekrümmt 14">
            <a:extLst>
              <a:ext uri="{FF2B5EF4-FFF2-40B4-BE49-F238E27FC236}">
                <a16:creationId xmlns:a16="http://schemas.microsoft.com/office/drawing/2014/main" id="{C74A4AC8-B403-46CB-8DAF-01CF2D58BDFB}"/>
              </a:ext>
            </a:extLst>
          </p:cNvPr>
          <p:cNvSpPr/>
          <p:nvPr/>
        </p:nvSpPr>
        <p:spPr>
          <a:xfrm flipH="1">
            <a:off x="9474680" y="2887672"/>
            <a:ext cx="819238" cy="3305907"/>
          </a:xfrm>
          <a:prstGeom prst="curvedRightArrow">
            <a:avLst>
              <a:gd name="adj1" fmla="val 25000"/>
              <a:gd name="adj2" fmla="val 50000"/>
              <a:gd name="adj3" fmla="val 190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6" name="Pfeil: nach rechts gekrümmt 5">
            <a:extLst>
              <a:ext uri="{FF2B5EF4-FFF2-40B4-BE49-F238E27FC236}">
                <a16:creationId xmlns:a16="http://schemas.microsoft.com/office/drawing/2014/main" id="{55E6FCCB-3AD0-41D4-988E-7D07004867CD}"/>
              </a:ext>
            </a:extLst>
          </p:cNvPr>
          <p:cNvSpPr/>
          <p:nvPr/>
        </p:nvSpPr>
        <p:spPr>
          <a:xfrm>
            <a:off x="920597" y="2855407"/>
            <a:ext cx="849588" cy="3305907"/>
          </a:xfrm>
          <a:prstGeom prst="curvedRightArrow">
            <a:avLst>
              <a:gd name="adj1" fmla="val 25000"/>
              <a:gd name="adj2" fmla="val 50000"/>
              <a:gd name="adj3" fmla="val 190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Tree>
    <p:extLst>
      <p:ext uri="{BB962C8B-B14F-4D97-AF65-F5344CB8AC3E}">
        <p14:creationId xmlns:p14="http://schemas.microsoft.com/office/powerpoint/2010/main" val="1216667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81AFE797-5AE6-42B6-A3A0-025A7A3DDA42}"/>
              </a:ext>
            </a:extLst>
          </p:cNvPr>
          <p:cNvSpPr txBox="1"/>
          <p:nvPr/>
        </p:nvSpPr>
        <p:spPr>
          <a:xfrm>
            <a:off x="157316" y="117693"/>
            <a:ext cx="11897032" cy="6863417"/>
          </a:xfrm>
          <a:prstGeom prst="rect">
            <a:avLst/>
          </a:prstGeom>
          <a:noFill/>
        </p:spPr>
        <p:txBody>
          <a:bodyPr wrap="square" rtlCol="0">
            <a:spAutoFit/>
          </a:bodyPr>
          <a:lstStyle/>
          <a:p>
            <a:pPr algn="ctr"/>
            <a:r>
              <a:rPr lang="de-AT" sz="2800" b="1" dirty="0">
                <a:solidFill>
                  <a:srgbClr val="FF0000"/>
                </a:solidFill>
              </a:rPr>
              <a:t>Unser </a:t>
            </a:r>
            <a:r>
              <a:rPr lang="de-AT" sz="2800" b="1" dirty="0" err="1">
                <a:solidFill>
                  <a:srgbClr val="FF0000"/>
                </a:solidFill>
              </a:rPr>
              <a:t>Exposom</a:t>
            </a:r>
            <a:r>
              <a:rPr lang="de-AT" sz="2800" b="1" dirty="0">
                <a:solidFill>
                  <a:srgbClr val="FF0000"/>
                </a:solidFill>
              </a:rPr>
              <a:t> ist die Summe einer großen Anzahl von Variablen:  </a:t>
            </a:r>
          </a:p>
          <a:p>
            <a:endParaRPr lang="de-AT" sz="2800" dirty="0"/>
          </a:p>
          <a:p>
            <a:pPr marL="342900" indent="-342900">
              <a:buFont typeface="Wingdings" panose="05000000000000000000" pitchFamily="2" charset="2"/>
              <a:buChar char="ü"/>
            </a:pPr>
            <a:r>
              <a:rPr lang="de-AT" sz="2400" dirty="0"/>
              <a:t>was wir essen, (Ernährung mit Optimierung unseres Methylkapitals nach dem Vorbild der Kreta-Diät, Phytonährstoffe, bis zur kalorienreduzierten „epigenetischen Diät“), </a:t>
            </a:r>
          </a:p>
          <a:p>
            <a:pPr marL="342900" indent="-342900">
              <a:buFont typeface="Wingdings" panose="05000000000000000000" pitchFamily="2" charset="2"/>
              <a:buChar char="ü"/>
            </a:pPr>
            <a:r>
              <a:rPr lang="de-AT" sz="2400" dirty="0"/>
              <a:t>körperliche Aktivität, die konkrete positive Auswirkungen auf das Epigenom hat, </a:t>
            </a:r>
          </a:p>
          <a:p>
            <a:pPr marL="342900" indent="-342900">
              <a:buFont typeface="Wingdings" panose="05000000000000000000" pitchFamily="2" charset="2"/>
              <a:buChar char="ü"/>
            </a:pPr>
            <a:r>
              <a:rPr lang="de-AT" sz="2400" dirty="0"/>
              <a:t>unser soziales Milieu, (wie Freundschaften und familiäre Beziehungen, und die Art und Weise wie wir aufwachsen, begleitet von mütterlicher Fürsorge, </a:t>
            </a:r>
          </a:p>
          <a:p>
            <a:pPr marL="342900" indent="-342900">
              <a:buFont typeface="Wingdings" panose="05000000000000000000" pitchFamily="2" charset="2"/>
              <a:buChar char="ü"/>
            </a:pPr>
            <a:r>
              <a:rPr lang="de-AT" sz="2400" dirty="0"/>
              <a:t>ohne Kindheitstraumata, wie sie verursacht werden durch ein unstrukturiertes Umfeld, prekäre und unstabile Bedingungen und kindlicher Not durch Gewalttätigkeiten), </a:t>
            </a:r>
          </a:p>
          <a:p>
            <a:pPr marL="342900" indent="-342900">
              <a:buFont typeface="Wingdings" panose="05000000000000000000" pitchFamily="2" charset="2"/>
              <a:buChar char="ü"/>
            </a:pPr>
            <a:r>
              <a:rPr lang="de-AT" sz="2400" dirty="0"/>
              <a:t>Einsamkeit, Trauer, toxischer Stress, Burnout und Depressionen, </a:t>
            </a:r>
          </a:p>
          <a:p>
            <a:pPr marL="342900" indent="-342900">
              <a:buFont typeface="Wingdings" panose="05000000000000000000" pitchFamily="2" charset="2"/>
              <a:buChar char="ü"/>
            </a:pPr>
            <a:r>
              <a:rPr lang="de-AT" sz="2400" dirty="0"/>
              <a:t>Störungen des Tagesrhythmus (Jet Lag, Schichtarbeit, Schlafentzug), persönlicher Lebensstil, wie zum Beispiel Meditation. </a:t>
            </a:r>
          </a:p>
          <a:p>
            <a:pPr marL="342900" indent="-342900">
              <a:buFont typeface="Wingdings" panose="05000000000000000000" pitchFamily="2" charset="2"/>
              <a:buChar char="ü"/>
            </a:pPr>
            <a:r>
              <a:rPr lang="de-AT" sz="2400" dirty="0"/>
              <a:t>Schadstoffe: Tabak, Alkohol, Drogen, </a:t>
            </a:r>
          </a:p>
          <a:p>
            <a:pPr marL="342900" indent="-342900">
              <a:buFont typeface="Wingdings" panose="05000000000000000000" pitchFamily="2" charset="2"/>
              <a:buChar char="ü"/>
            </a:pPr>
            <a:r>
              <a:rPr lang="de-AT" sz="2400" dirty="0"/>
              <a:t>Umweltchemikalien (Pestizide), </a:t>
            </a:r>
          </a:p>
          <a:p>
            <a:pPr marL="342900" indent="-342900">
              <a:buFont typeface="Wingdings" panose="05000000000000000000" pitchFamily="2" charset="2"/>
              <a:buChar char="ü"/>
            </a:pPr>
            <a:r>
              <a:rPr lang="de-AT" sz="2400" dirty="0"/>
              <a:t>Medikamente wie bei PPI-Langzeiteinnahme und einer </a:t>
            </a:r>
            <a:r>
              <a:rPr lang="de-AT" sz="2400" dirty="0" err="1"/>
              <a:t>Langzeitcortisoltherapie</a:t>
            </a:r>
            <a:r>
              <a:rPr lang="de-AT" sz="2400" dirty="0"/>
              <a:t>, </a:t>
            </a:r>
          </a:p>
          <a:p>
            <a:pPr marL="342900" indent="-342900">
              <a:buFont typeface="Wingdings" panose="05000000000000000000" pitchFamily="2" charset="2"/>
              <a:buChar char="ü"/>
            </a:pPr>
            <a:r>
              <a:rPr lang="de-AT" sz="2400" dirty="0"/>
              <a:t>Medikamentenrückstände </a:t>
            </a:r>
          </a:p>
          <a:p>
            <a:pPr marL="342900" indent="-342900">
              <a:buFont typeface="Wingdings" panose="05000000000000000000" pitchFamily="2" charset="2"/>
              <a:buChar char="ü"/>
            </a:pPr>
            <a:r>
              <a:rPr lang="de-AT" sz="2400" dirty="0" err="1"/>
              <a:t>Lebensmittelkontaminante</a:t>
            </a:r>
            <a:r>
              <a:rPr lang="de-AT" sz="2400" dirty="0"/>
              <a:t>, Schimmelpilzgifte, Fremdöstrogene (z.B. Bisphenol A oder Parabene) sowie Pflanzenhormone </a:t>
            </a:r>
          </a:p>
        </p:txBody>
      </p:sp>
    </p:spTree>
    <p:extLst>
      <p:ext uri="{BB962C8B-B14F-4D97-AF65-F5344CB8AC3E}">
        <p14:creationId xmlns:p14="http://schemas.microsoft.com/office/powerpoint/2010/main" val="2312796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892BE68-A91C-4A45-B87F-7F0AD0F30D4B}"/>
              </a:ext>
            </a:extLst>
          </p:cNvPr>
          <p:cNvSpPr txBox="1"/>
          <p:nvPr/>
        </p:nvSpPr>
        <p:spPr>
          <a:xfrm>
            <a:off x="172278" y="135791"/>
            <a:ext cx="11847443" cy="6586418"/>
          </a:xfrm>
          <a:prstGeom prst="rect">
            <a:avLst/>
          </a:prstGeom>
          <a:noFill/>
        </p:spPr>
        <p:txBody>
          <a:bodyPr wrap="square" rtlCol="0">
            <a:spAutoFit/>
          </a:bodyPr>
          <a:lstStyle/>
          <a:p>
            <a:endParaRPr lang="de-DE" sz="4000" dirty="0"/>
          </a:p>
          <a:p>
            <a:pPr algn="ctr"/>
            <a:r>
              <a:rPr lang="de-DE" sz="4000" b="1" dirty="0">
                <a:solidFill>
                  <a:srgbClr val="FF0000"/>
                </a:solidFill>
              </a:rPr>
              <a:t>Werkzeuge der </a:t>
            </a:r>
            <a:r>
              <a:rPr lang="de-DE" sz="4000" b="1" dirty="0" err="1">
                <a:solidFill>
                  <a:srgbClr val="FF0000"/>
                </a:solidFill>
              </a:rPr>
              <a:t>Epigentik</a:t>
            </a:r>
            <a:endParaRPr lang="de-DE" sz="4000" b="1" dirty="0">
              <a:solidFill>
                <a:srgbClr val="FF0000"/>
              </a:solidFill>
            </a:endParaRPr>
          </a:p>
          <a:p>
            <a:endParaRPr lang="de-DE" b="1" dirty="0">
              <a:solidFill>
                <a:srgbClr val="FF0000"/>
              </a:solidFill>
            </a:endParaRPr>
          </a:p>
          <a:p>
            <a:endParaRPr lang="de-DE" dirty="0"/>
          </a:p>
          <a:p>
            <a:endParaRPr lang="de-DE" dirty="0"/>
          </a:p>
          <a:p>
            <a:endParaRPr lang="de-DE" dirty="0"/>
          </a:p>
          <a:p>
            <a:endParaRPr lang="de-DE" dirty="0"/>
          </a:p>
          <a:p>
            <a:pPr marL="457200" indent="-457200">
              <a:buFont typeface="Wingdings" panose="05000000000000000000" pitchFamily="2" charset="2"/>
              <a:buChar char="ü"/>
            </a:pPr>
            <a:r>
              <a:rPr lang="de-DE" sz="3600" dirty="0">
                <a:latin typeface="Arial" panose="020B0604020202020204" pitchFamily="34" charset="0"/>
                <a:cs typeface="Arial" panose="020B0604020202020204" pitchFamily="34" charset="0"/>
              </a:rPr>
              <a:t>DNA-METYLIERUNG</a:t>
            </a:r>
          </a:p>
          <a:p>
            <a:pPr marL="457200" indent="-457200">
              <a:buFont typeface="Wingdings" panose="05000000000000000000" pitchFamily="2" charset="2"/>
              <a:buChar char="ü"/>
            </a:pPr>
            <a:endParaRPr lang="de-DE" sz="36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de-DE" sz="3600" dirty="0">
                <a:latin typeface="Arial" panose="020B0604020202020204" pitchFamily="34" charset="0"/>
                <a:cs typeface="Arial" panose="020B0604020202020204" pitchFamily="34" charset="0"/>
              </a:rPr>
              <a:t>HISTONMODIFIKATIONEN</a:t>
            </a:r>
          </a:p>
          <a:p>
            <a:pPr marL="457200" indent="-457200">
              <a:buFont typeface="Wingdings" panose="05000000000000000000" pitchFamily="2" charset="2"/>
              <a:buChar char="ü"/>
            </a:pPr>
            <a:endParaRPr lang="de-DE" sz="36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de-AT" sz="3600" dirty="0">
                <a:solidFill>
                  <a:srgbClr val="202122"/>
                </a:solidFill>
                <a:effectLst/>
                <a:latin typeface="Arial" panose="020B0604020202020204" pitchFamily="34" charset="0"/>
                <a:ea typeface="Calibri" panose="020F0502020204030204" pitchFamily="34" charset="0"/>
                <a:cs typeface="Arial" panose="020B0604020202020204" pitchFamily="34" charset="0"/>
              </a:rPr>
              <a:t>PROTEINE DER POLYCOMB-GRUPPEN</a:t>
            </a:r>
          </a:p>
          <a:p>
            <a:pPr marL="285750" indent="-285750">
              <a:buFont typeface="Wingdings" panose="05000000000000000000" pitchFamily="2" charset="2"/>
              <a:buChar char="ü"/>
            </a:pPr>
            <a:endParaRPr lang="de-AT" sz="3600" dirty="0">
              <a:solidFill>
                <a:srgbClr val="202122"/>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de-AT"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MIKRO-RNA</a:t>
            </a:r>
            <a:endParaRPr lang="de-AT" sz="3600" dirty="0"/>
          </a:p>
        </p:txBody>
      </p:sp>
    </p:spTree>
    <p:extLst>
      <p:ext uri="{BB962C8B-B14F-4D97-AF65-F5344CB8AC3E}">
        <p14:creationId xmlns:p14="http://schemas.microsoft.com/office/powerpoint/2010/main" val="3330163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B50EAA2-A056-45F6-9EDE-921465E7859B}"/>
              </a:ext>
            </a:extLst>
          </p:cNvPr>
          <p:cNvSpPr txBox="1"/>
          <p:nvPr/>
        </p:nvSpPr>
        <p:spPr>
          <a:xfrm>
            <a:off x="0" y="93306"/>
            <a:ext cx="12192000" cy="584775"/>
          </a:xfrm>
          <a:prstGeom prst="rect">
            <a:avLst/>
          </a:prstGeom>
          <a:noFill/>
        </p:spPr>
        <p:txBody>
          <a:bodyPr wrap="square" rtlCol="0">
            <a:spAutoFit/>
          </a:bodyPr>
          <a:lstStyle/>
          <a:p>
            <a:pPr algn="ctr"/>
            <a:r>
              <a:rPr lang="de-DE" sz="3200" b="1" dirty="0">
                <a:solidFill>
                  <a:srgbClr val="FF0000"/>
                </a:solidFill>
              </a:rPr>
              <a:t>Epigenetische Mechanismen (Werkzeuge) in Prävention und Therapie</a:t>
            </a:r>
            <a:endParaRPr lang="de-AT" sz="3200" b="1" dirty="0">
              <a:solidFill>
                <a:srgbClr val="FF0000"/>
              </a:solidFill>
            </a:endParaRPr>
          </a:p>
        </p:txBody>
      </p:sp>
      <p:sp>
        <p:nvSpPr>
          <p:cNvPr id="4" name="Textfeld 3">
            <a:extLst>
              <a:ext uri="{FF2B5EF4-FFF2-40B4-BE49-F238E27FC236}">
                <a16:creationId xmlns:a16="http://schemas.microsoft.com/office/drawing/2014/main" id="{FE56435E-7754-45A2-8F9F-D6B57976F3F4}"/>
              </a:ext>
            </a:extLst>
          </p:cNvPr>
          <p:cNvSpPr txBox="1"/>
          <p:nvPr/>
        </p:nvSpPr>
        <p:spPr>
          <a:xfrm>
            <a:off x="115077" y="887100"/>
            <a:ext cx="12192000" cy="2862322"/>
          </a:xfrm>
          <a:prstGeom prst="rect">
            <a:avLst/>
          </a:prstGeom>
          <a:noFill/>
        </p:spPr>
        <p:txBody>
          <a:bodyPr wrap="square" rtlCol="0">
            <a:spAutoFit/>
          </a:bodyPr>
          <a:lstStyle/>
          <a:p>
            <a:r>
              <a:rPr lang="de-DE" dirty="0">
                <a:solidFill>
                  <a:srgbClr val="FF0000"/>
                </a:solidFill>
              </a:rPr>
              <a:t>&gt; DNA-METHYLIERUNG</a:t>
            </a:r>
          </a:p>
          <a:p>
            <a:endParaRPr lang="de-DE" dirty="0"/>
          </a:p>
          <a:p>
            <a:r>
              <a:rPr lang="de-DE" dirty="0">
                <a:latin typeface="Arial" panose="020B0604020202020204" pitchFamily="34" charset="0"/>
                <a:cs typeface="Arial" panose="020B0604020202020204" pitchFamily="34" charset="0"/>
              </a:rPr>
              <a:t>S-Adenosyl-L-Methionin (Ademetionin) wird in der Leberzelle aus L-Methionin und ATP synthetisiert. Ab dem 35. Lebensjahr nimmt die Biosynthese </a:t>
            </a:r>
            <a:r>
              <a:rPr lang="de-DE" dirty="0" err="1">
                <a:latin typeface="Arial" panose="020B0604020202020204" pitchFamily="34" charset="0"/>
                <a:cs typeface="Arial" panose="020B0604020202020204" pitchFamily="34" charset="0"/>
              </a:rPr>
              <a:t>succesive</a:t>
            </a:r>
            <a:r>
              <a:rPr lang="de-DE" dirty="0">
                <a:latin typeface="Arial" panose="020B0604020202020204" pitchFamily="34" charset="0"/>
                <a:cs typeface="Arial" panose="020B0604020202020204" pitchFamily="34" charset="0"/>
              </a:rPr>
              <a:t> ab und S-Adenosyl-L-Methionin (Ademetionin) muss substituiert werden, um eine Hypomethylierung der DNA und ihrer Folgen zu verhindern.</a:t>
            </a:r>
          </a:p>
          <a:p>
            <a:r>
              <a:rPr lang="de-DE" dirty="0">
                <a:solidFill>
                  <a:srgbClr val="FF0000"/>
                </a:solidFill>
                <a:latin typeface="Arial" panose="020B0604020202020204" pitchFamily="34" charset="0"/>
                <a:cs typeface="Arial" panose="020B0604020202020204" pitchFamily="34" charset="0"/>
              </a:rPr>
              <a:t>Folgen der DNA-Hypomethylierung:</a:t>
            </a:r>
            <a:r>
              <a:rPr lang="de-DE" dirty="0">
                <a:latin typeface="Arial" panose="020B0604020202020204" pitchFamily="34" charset="0"/>
                <a:cs typeface="Arial" panose="020B0604020202020204" pitchFamily="34" charset="0"/>
              </a:rPr>
              <a:t> </a:t>
            </a:r>
          </a:p>
          <a:p>
            <a:pPr marL="342900" indent="-342900">
              <a:buAutoNum type="alphaUcParenR"/>
            </a:pPr>
            <a:r>
              <a:rPr lang="de-DE" dirty="0">
                <a:latin typeface="Arial" panose="020B0604020202020204" pitchFamily="34" charset="0"/>
                <a:cs typeface="Arial" panose="020B0604020202020204" pitchFamily="34" charset="0"/>
              </a:rPr>
              <a:t>&gt;&gt;&gt;Überexpression von MAOB und MAOA &gt;&gt;&gt; oxidative Desaminierung der </a:t>
            </a:r>
            <a:r>
              <a:rPr lang="de-DE" dirty="0" err="1">
                <a:latin typeface="Arial" panose="020B0604020202020204" pitchFamily="34" charset="0"/>
                <a:cs typeface="Arial" panose="020B0604020202020204" pitchFamily="34" charset="0"/>
              </a:rPr>
              <a:t>monaminergen</a:t>
            </a:r>
            <a:r>
              <a:rPr lang="de-DE" dirty="0">
                <a:latin typeface="Arial" panose="020B0604020202020204" pitchFamily="34" charset="0"/>
                <a:cs typeface="Arial" panose="020B0604020202020204" pitchFamily="34" charset="0"/>
              </a:rPr>
              <a:t> Neurotransmitter &gt;&gt;&gt; ROS-Anstieg &gt;&gt;&gt; mitochondriale Dysfunktion = ATP-Mangel und Zytotoxizität</a:t>
            </a:r>
          </a:p>
          <a:p>
            <a:pPr marL="342900" indent="-342900">
              <a:buAutoNum type="alphaUcParenR"/>
            </a:pPr>
            <a:r>
              <a:rPr lang="de-DE" dirty="0">
                <a:latin typeface="Arial" panose="020B0604020202020204" pitchFamily="34" charset="0"/>
                <a:cs typeface="Arial" panose="020B0604020202020204" pitchFamily="34" charset="0"/>
              </a:rPr>
              <a:t>&gt;&gt;&gt; Mangel an </a:t>
            </a:r>
            <a:r>
              <a:rPr lang="de-DE" dirty="0" err="1">
                <a:latin typeface="Arial" panose="020B0604020202020204" pitchFamily="34" charset="0"/>
                <a:cs typeface="Arial" panose="020B0604020202020204" pitchFamily="34" charset="0"/>
              </a:rPr>
              <a:t>monaminergen</a:t>
            </a:r>
            <a:r>
              <a:rPr lang="de-DE" dirty="0">
                <a:latin typeface="Arial" panose="020B0604020202020204" pitchFamily="34" charset="0"/>
                <a:cs typeface="Arial" panose="020B0604020202020204" pitchFamily="34" charset="0"/>
              </a:rPr>
              <a:t> Neurotransmittern durch a) verminderter Synthese und b) erhöhtem Abbau</a:t>
            </a:r>
          </a:p>
          <a:p>
            <a:endParaRPr lang="de-DE" dirty="0"/>
          </a:p>
        </p:txBody>
      </p:sp>
      <p:sp>
        <p:nvSpPr>
          <p:cNvPr id="6" name="Textfeld 5">
            <a:extLst>
              <a:ext uri="{FF2B5EF4-FFF2-40B4-BE49-F238E27FC236}">
                <a16:creationId xmlns:a16="http://schemas.microsoft.com/office/drawing/2014/main" id="{FE7104E3-7D2B-4F78-8B60-73915784C648}"/>
              </a:ext>
            </a:extLst>
          </p:cNvPr>
          <p:cNvSpPr txBox="1"/>
          <p:nvPr/>
        </p:nvSpPr>
        <p:spPr>
          <a:xfrm>
            <a:off x="230154" y="3585200"/>
            <a:ext cx="11961845" cy="4708981"/>
          </a:xfrm>
          <a:prstGeom prst="rect">
            <a:avLst/>
          </a:prstGeom>
          <a:noFill/>
        </p:spPr>
        <p:txBody>
          <a:bodyPr wrap="square" rtlCol="0">
            <a:spAutoFit/>
          </a:bodyPr>
          <a:lstStyle/>
          <a:p>
            <a:r>
              <a:rPr lang="de-DE" sz="1800" dirty="0">
                <a:solidFill>
                  <a:srgbClr val="FF0000"/>
                </a:solidFill>
                <a:latin typeface="Arial" panose="020B0604020202020204" pitchFamily="34" charset="0"/>
                <a:cs typeface="Arial" panose="020B0604020202020204" pitchFamily="34" charset="0"/>
              </a:rPr>
              <a:t>&gt; HISTONMODIFIKATION durch Acetylierung</a:t>
            </a:r>
          </a:p>
          <a:p>
            <a:endParaRPr lang="de-DE" dirty="0">
              <a:latin typeface="Arial" panose="020B0604020202020204" pitchFamily="34" charset="0"/>
              <a:cs typeface="Arial" panose="020B0604020202020204" pitchFamily="34" charset="0"/>
            </a:endParaRPr>
          </a:p>
          <a:p>
            <a:r>
              <a:rPr lang="de-DE" dirty="0" err="1">
                <a:latin typeface="Arial" panose="020B0604020202020204" pitchFamily="34" charset="0"/>
                <a:cs typeface="Arial" panose="020B0604020202020204" pitchFamily="34" charset="0"/>
              </a:rPr>
              <a:t>Histondeacetylasehemmstoffe</a:t>
            </a:r>
            <a:r>
              <a:rPr lang="de-DE" dirty="0">
                <a:latin typeface="Arial" panose="020B0604020202020204" pitchFamily="34" charset="0"/>
                <a:cs typeface="Arial" panose="020B0604020202020204" pitchFamily="34" charset="0"/>
              </a:rPr>
              <a:t> (</a:t>
            </a:r>
            <a:r>
              <a:rPr lang="de-DE" sz="1800" kern="150" dirty="0">
                <a:effectLst/>
                <a:latin typeface="Arial" panose="020B0604020202020204" pitchFamily="34" charset="0"/>
                <a:ea typeface="Times New Roman" panose="02020603050405020304" pitchFamily="18" charset="0"/>
                <a:cs typeface="Arial" panose="020B0604020202020204" pitchFamily="34" charset="0"/>
              </a:rPr>
              <a:t>HDAC-Hemmstoffe):</a:t>
            </a:r>
            <a:r>
              <a:rPr lang="de-AT" b="1" i="0" dirty="0">
                <a:effectLst/>
                <a:latin typeface="Arial" panose="020B0604020202020204" pitchFamily="34" charset="0"/>
                <a:cs typeface="Arial" panose="020B0604020202020204" pitchFamily="34" charset="0"/>
              </a:rPr>
              <a:t> </a:t>
            </a:r>
            <a:r>
              <a:rPr lang="de-AT" i="0" dirty="0" err="1">
                <a:effectLst/>
                <a:latin typeface="Arial" panose="020B0604020202020204" pitchFamily="34" charset="0"/>
                <a:cs typeface="Arial" panose="020B0604020202020204" pitchFamily="34" charset="0"/>
              </a:rPr>
              <a:t>Vorinostat</a:t>
            </a:r>
            <a:r>
              <a:rPr lang="de-AT" i="0" dirty="0">
                <a:effectLst/>
                <a:latin typeface="Arial" panose="020B0604020202020204" pitchFamily="34" charset="0"/>
                <a:cs typeface="Arial" panose="020B0604020202020204" pitchFamily="34" charset="0"/>
              </a:rPr>
              <a:t> (kutanes T-Zell-Lymphom, Alzheimer Therapie und Panik-Therapie), grüner Tee - </a:t>
            </a:r>
            <a:r>
              <a:rPr lang="de-AT" i="0" dirty="0" err="1">
                <a:effectLst/>
                <a:latin typeface="Arial" panose="020B0604020202020204" pitchFamily="34" charset="0"/>
                <a:cs typeface="Arial" panose="020B0604020202020204" pitchFamily="34" charset="0"/>
              </a:rPr>
              <a:t>Epigallocatechingallat</a:t>
            </a:r>
            <a:r>
              <a:rPr lang="de-AT" i="0" dirty="0">
                <a:effectLst/>
                <a:latin typeface="Arial" panose="020B0604020202020204" pitchFamily="34" charset="0"/>
                <a:cs typeface="Arial" panose="020B0604020202020204" pitchFamily="34" charset="0"/>
              </a:rPr>
              <a:t> (EGCG), Curcumin, Resveratrol</a:t>
            </a:r>
          </a:p>
          <a:p>
            <a:endParaRPr lang="de-DE" sz="1800" dirty="0">
              <a:effectLst/>
              <a:latin typeface="Arial" panose="020B0604020202020204" pitchFamily="34" charset="0"/>
              <a:ea typeface="Times New Roman" panose="02020603050405020304" pitchFamily="18" charset="0"/>
              <a:cs typeface="Arial" panose="020B0604020202020204" pitchFamily="34" charset="0"/>
            </a:endParaRPr>
          </a:p>
          <a:p>
            <a:r>
              <a:rPr lang="de-DE" sz="1800" dirty="0">
                <a:effectLst/>
                <a:latin typeface="Arial" panose="020B0604020202020204" pitchFamily="34" charset="0"/>
                <a:ea typeface="Times New Roman" panose="02020603050405020304" pitchFamily="18" charset="0"/>
                <a:cs typeface="Arial" panose="020B0604020202020204" pitchFamily="34" charset="0"/>
              </a:rPr>
              <a:t>Die DNA – Methylierung nimmt Einfluss</a:t>
            </a:r>
            <a:r>
              <a:rPr lang="de-DE" dirty="0">
                <a:latin typeface="Arial" panose="020B0604020202020204" pitchFamily="34" charset="0"/>
                <a:ea typeface="Times New Roman" panose="02020603050405020304" pitchFamily="18" charset="0"/>
                <a:cs typeface="Arial" panose="020B0604020202020204" pitchFamily="34" charset="0"/>
              </a:rPr>
              <a:t> auf</a:t>
            </a:r>
            <a:r>
              <a:rPr lang="de-DE" sz="1800" dirty="0">
                <a:effectLst/>
                <a:latin typeface="Arial" panose="020B0604020202020204" pitchFamily="34" charset="0"/>
                <a:ea typeface="Times New Roman" panose="02020603050405020304" pitchFamily="18" charset="0"/>
                <a:cs typeface="Arial" panose="020B0604020202020204" pitchFamily="34" charset="0"/>
              </a:rPr>
              <a:t> die Aktivität von </a:t>
            </a:r>
            <a:r>
              <a:rPr lang="de-DE" sz="1800" dirty="0" err="1">
                <a:effectLst/>
                <a:latin typeface="Arial" panose="020B0604020202020204" pitchFamily="34" charset="0"/>
                <a:ea typeface="Times New Roman" panose="02020603050405020304" pitchFamily="18" charset="0"/>
                <a:cs typeface="Arial" panose="020B0604020202020204" pitchFamily="34" charset="0"/>
              </a:rPr>
              <a:t>Histondeacetylasen</a:t>
            </a:r>
            <a:r>
              <a:rPr lang="de-DE" sz="1800" dirty="0">
                <a:effectLst/>
                <a:latin typeface="Arial" panose="020B0604020202020204" pitchFamily="34" charset="0"/>
                <a:ea typeface="Times New Roman" panose="02020603050405020304" pitchFamily="18" charset="0"/>
                <a:cs typeface="Arial" panose="020B0604020202020204" pitchFamily="34" charset="0"/>
              </a:rPr>
              <a:t> (</a:t>
            </a:r>
            <a:r>
              <a:rPr lang="de-DE" sz="1800" dirty="0" err="1">
                <a:effectLst/>
                <a:latin typeface="Arial" panose="020B0604020202020204" pitchFamily="34" charset="0"/>
                <a:ea typeface="Times New Roman" panose="02020603050405020304" pitchFamily="18" charset="0"/>
                <a:cs typeface="Arial" panose="020B0604020202020204" pitchFamily="34" charset="0"/>
              </a:rPr>
              <a:t>Tollefsbol</a:t>
            </a:r>
            <a:r>
              <a:rPr lang="de-DE" sz="1800" dirty="0">
                <a:effectLst/>
                <a:latin typeface="Arial" panose="020B0604020202020204" pitchFamily="34" charset="0"/>
                <a:ea typeface="Times New Roman" panose="02020603050405020304" pitchFamily="18" charset="0"/>
                <a:cs typeface="Arial" panose="020B0604020202020204" pitchFamily="34" charset="0"/>
              </a:rPr>
              <a:t> 2014).</a:t>
            </a:r>
            <a:endParaRPr lang="de-AT" sz="1800" dirty="0">
              <a:effectLst/>
              <a:latin typeface="Arial" panose="020B0604020202020204" pitchFamily="34" charset="0"/>
              <a:ea typeface="Times New Roman" panose="02020603050405020304" pitchFamily="18" charset="0"/>
              <a:cs typeface="Arial" panose="020B0604020202020204" pitchFamily="34" charset="0"/>
            </a:endParaRPr>
          </a:p>
          <a:p>
            <a:endParaRPr lang="de-AT" b="1" i="0" dirty="0">
              <a:solidFill>
                <a:srgbClr val="252525"/>
              </a:solidFill>
              <a:effectLst/>
              <a:latin typeface="FranziskaWebPro"/>
            </a:endParaRPr>
          </a:p>
          <a:p>
            <a:r>
              <a:rPr lang="de-DE" sz="1400" kern="1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Referenzen: </a:t>
            </a:r>
          </a:p>
          <a:p>
            <a:pPr marL="285750" indent="-285750">
              <a:buFont typeface="Wingdings" panose="05000000000000000000" pitchFamily="2" charset="2"/>
              <a:buChar char="Ø"/>
            </a:pPr>
            <a:r>
              <a:rPr lang="de-AT" sz="1400" b="0" i="0" dirty="0">
                <a:solidFill>
                  <a:srgbClr val="000000"/>
                </a:solidFill>
                <a:effectLst/>
                <a:latin typeface="Arial" panose="020B0604020202020204" pitchFamily="34" charset="0"/>
                <a:cs typeface="Arial" panose="020B0604020202020204" pitchFamily="34" charset="0"/>
              </a:rPr>
              <a:t>Ziegler C, </a:t>
            </a:r>
            <a:r>
              <a:rPr lang="de-AT" sz="1400" i="0" dirty="0">
                <a:solidFill>
                  <a:srgbClr val="000000"/>
                </a:solidFill>
                <a:effectLst/>
                <a:latin typeface="Arial" panose="020B0604020202020204" pitchFamily="34" charset="0"/>
                <a:cs typeface="Arial" panose="020B0604020202020204" pitchFamily="34" charset="0"/>
              </a:rPr>
              <a:t>Domschke K </a:t>
            </a:r>
            <a:r>
              <a:rPr lang="de-AT" sz="1400" b="0" i="0" dirty="0">
                <a:solidFill>
                  <a:srgbClr val="000000"/>
                </a:solidFill>
                <a:effectLst/>
                <a:latin typeface="Arial" panose="020B0604020202020204" pitchFamily="34" charset="0"/>
                <a:cs typeface="Arial" panose="020B0604020202020204" pitchFamily="34" charset="0"/>
              </a:rPr>
              <a:t>(2018). Epigenetic </a:t>
            </a:r>
            <a:r>
              <a:rPr lang="de-AT" sz="1400" b="0" i="0" dirty="0" err="1">
                <a:solidFill>
                  <a:srgbClr val="000000"/>
                </a:solidFill>
                <a:effectLst/>
                <a:latin typeface="Arial" panose="020B0604020202020204" pitchFamily="34" charset="0"/>
                <a:cs typeface="Arial" panose="020B0604020202020204" pitchFamily="34" charset="0"/>
              </a:rPr>
              <a:t>signature</a:t>
            </a:r>
            <a:r>
              <a:rPr lang="de-AT" sz="1400" b="0" i="0" dirty="0">
                <a:solidFill>
                  <a:srgbClr val="000000"/>
                </a:solidFill>
                <a:effectLst/>
                <a:latin typeface="Arial" panose="020B0604020202020204" pitchFamily="34" charset="0"/>
                <a:cs typeface="Arial" panose="020B0604020202020204" pitchFamily="34" charset="0"/>
              </a:rPr>
              <a:t> of MAOA and MAOB genes in mental disorders, J Neural Transm, 125:1581-1588. Jia Meng, </a:t>
            </a:r>
          </a:p>
          <a:p>
            <a:pPr marL="285750" indent="-285750">
              <a:buFont typeface="Wingdings" panose="05000000000000000000" pitchFamily="2" charset="2"/>
              <a:buChar char="Ø"/>
            </a:pPr>
            <a:r>
              <a:rPr lang="de-AT" sz="1400" b="0" i="0" dirty="0">
                <a:solidFill>
                  <a:srgbClr val="000000"/>
                </a:solidFill>
                <a:effectLst/>
                <a:latin typeface="Arial" panose="020B0604020202020204" pitchFamily="34" charset="0"/>
                <a:cs typeface="Arial" panose="020B0604020202020204" pitchFamily="34" charset="0"/>
              </a:rPr>
              <a:t>&gt; Yan Li, [...], and </a:t>
            </a:r>
            <a:r>
              <a:rPr lang="de-AT" sz="1400" b="0" i="0" dirty="0" err="1">
                <a:solidFill>
                  <a:srgbClr val="000000"/>
                </a:solidFill>
                <a:effectLst/>
                <a:latin typeface="Arial" panose="020B0604020202020204" pitchFamily="34" charset="0"/>
                <a:cs typeface="Arial" panose="020B0604020202020204" pitchFamily="34" charset="0"/>
              </a:rPr>
              <a:t>Wenliang</a:t>
            </a:r>
            <a:r>
              <a:rPr lang="de-AT" sz="1400" b="0" i="0" dirty="0">
                <a:solidFill>
                  <a:srgbClr val="000000"/>
                </a:solidFill>
                <a:effectLst/>
                <a:latin typeface="Arial" panose="020B0604020202020204" pitchFamily="34" charset="0"/>
                <a:cs typeface="Arial" panose="020B0604020202020204" pitchFamily="34" charset="0"/>
              </a:rPr>
              <a:t> Zhu. A </a:t>
            </a:r>
            <a:r>
              <a:rPr lang="de-AT" sz="1400" b="0" i="0" dirty="0" err="1">
                <a:solidFill>
                  <a:srgbClr val="000000"/>
                </a:solidFill>
                <a:effectLst/>
                <a:latin typeface="Arial" panose="020B0604020202020204" pitchFamily="34" charset="0"/>
                <a:cs typeface="Arial" panose="020B0604020202020204" pitchFamily="34" charset="0"/>
              </a:rPr>
              <a:t>combination</a:t>
            </a:r>
            <a:r>
              <a:rPr lang="de-AT" sz="1400" b="0" i="0" dirty="0">
                <a:solidFill>
                  <a:srgbClr val="000000"/>
                </a:solidFill>
                <a:effectLst/>
                <a:latin typeface="Arial" panose="020B0604020202020204" pitchFamily="34" charset="0"/>
                <a:cs typeface="Arial" panose="020B0604020202020204" pitchFamily="34" charset="0"/>
              </a:rPr>
              <a:t> of </a:t>
            </a:r>
            <a:r>
              <a:rPr lang="de-AT" sz="1400" b="0" i="0" dirty="0" err="1">
                <a:solidFill>
                  <a:srgbClr val="000000"/>
                </a:solidFill>
                <a:effectLst/>
                <a:latin typeface="Arial" panose="020B0604020202020204" pitchFamily="34" charset="0"/>
                <a:cs typeface="Arial" panose="020B0604020202020204" pitchFamily="34" charset="0"/>
              </a:rPr>
              <a:t>curcumin</a:t>
            </a:r>
            <a:r>
              <a:rPr lang="de-AT" sz="1400" b="0" i="0" dirty="0">
                <a:solidFill>
                  <a:srgbClr val="000000"/>
                </a:solidFill>
                <a:effectLst/>
                <a:latin typeface="Arial" panose="020B0604020202020204" pitchFamily="34" charset="0"/>
                <a:cs typeface="Arial" panose="020B0604020202020204" pitchFamily="34" charset="0"/>
              </a:rPr>
              <a:t>, </a:t>
            </a:r>
            <a:r>
              <a:rPr lang="de-AT" sz="1400" b="0" i="0" dirty="0" err="1">
                <a:solidFill>
                  <a:srgbClr val="000000"/>
                </a:solidFill>
                <a:effectLst/>
                <a:latin typeface="Arial" panose="020B0604020202020204" pitchFamily="34" charset="0"/>
                <a:cs typeface="Arial" panose="020B0604020202020204" pitchFamily="34" charset="0"/>
              </a:rPr>
              <a:t>vorinostat</a:t>
            </a:r>
            <a:r>
              <a:rPr lang="de-AT" sz="1400" b="0" i="0" dirty="0">
                <a:solidFill>
                  <a:srgbClr val="000000"/>
                </a:solidFill>
                <a:effectLst/>
                <a:latin typeface="Arial" panose="020B0604020202020204" pitchFamily="34" charset="0"/>
                <a:cs typeface="Arial" panose="020B0604020202020204" pitchFamily="34" charset="0"/>
              </a:rPr>
              <a:t> and </a:t>
            </a:r>
            <a:r>
              <a:rPr lang="de-AT" sz="1400" b="0" i="0" dirty="0" err="1">
                <a:solidFill>
                  <a:srgbClr val="000000"/>
                </a:solidFill>
                <a:effectLst/>
                <a:latin typeface="Arial" panose="020B0604020202020204" pitchFamily="34" charset="0"/>
                <a:cs typeface="Arial" panose="020B0604020202020204" pitchFamily="34" charset="0"/>
              </a:rPr>
              <a:t>silibinin</a:t>
            </a:r>
            <a:r>
              <a:rPr lang="de-AT" sz="1400" b="0" i="0" dirty="0">
                <a:solidFill>
                  <a:srgbClr val="000000"/>
                </a:solidFill>
                <a:effectLst/>
                <a:latin typeface="Arial" panose="020B0604020202020204" pitchFamily="34" charset="0"/>
                <a:cs typeface="Arial" panose="020B0604020202020204" pitchFamily="34" charset="0"/>
              </a:rPr>
              <a:t> reverses A</a:t>
            </a:r>
            <a:r>
              <a:rPr lang="el-GR" sz="1400" b="0" i="1" dirty="0">
                <a:solidFill>
                  <a:srgbClr val="000000"/>
                </a:solidFill>
                <a:effectLst/>
                <a:latin typeface="Arial" panose="020B0604020202020204" pitchFamily="34" charset="0"/>
                <a:cs typeface="Arial" panose="020B0604020202020204" pitchFamily="34" charset="0"/>
              </a:rPr>
              <a:t>β</a:t>
            </a:r>
            <a:r>
              <a:rPr lang="el-GR" sz="1400" b="0" i="0" dirty="0">
                <a:solidFill>
                  <a:srgbClr val="000000"/>
                </a:solidFill>
                <a:effectLst/>
                <a:latin typeface="Arial" panose="020B0604020202020204" pitchFamily="34" charset="0"/>
                <a:cs typeface="Arial" panose="020B0604020202020204" pitchFamily="34" charset="0"/>
              </a:rPr>
              <a:t>-</a:t>
            </a:r>
            <a:r>
              <a:rPr lang="de-AT" sz="1400" b="0" i="0" dirty="0">
                <a:solidFill>
                  <a:srgbClr val="000000"/>
                </a:solidFill>
                <a:effectLst/>
                <a:latin typeface="Arial" panose="020B0604020202020204" pitchFamily="34" charset="0"/>
                <a:cs typeface="Arial" panose="020B0604020202020204" pitchFamily="34" charset="0"/>
              </a:rPr>
              <a:t>induced nerve cell toxicity via activation of AKT-MDM2-p53 pathway</a:t>
            </a:r>
          </a:p>
          <a:p>
            <a:r>
              <a:rPr lang="en-US" sz="1400" dirty="0">
                <a:latin typeface="Arial" panose="020B0604020202020204" pitchFamily="34" charset="0"/>
                <a:cs typeface="Arial" panose="020B0604020202020204" pitchFamily="34" charset="0"/>
              </a:rPr>
              <a:t>&gt;   </a:t>
            </a:r>
            <a:r>
              <a:rPr lang="en-US" sz="1400" i="0" dirty="0">
                <a:effectLst/>
                <a:latin typeface="Arial" panose="020B0604020202020204" pitchFamily="34" charset="0"/>
                <a:cs typeface="Arial" panose="020B0604020202020204" pitchFamily="34" charset="0"/>
              </a:rPr>
              <a:t>Herbs and Natural Supplements: An Evidence-Based Guide von Lesley Braun, Marc Cohen</a:t>
            </a:r>
            <a:r>
              <a:rPr lang="de-DE" sz="1400" i="0" dirty="0">
                <a:effectLst/>
                <a:latin typeface="Arial" panose="020B0604020202020204" pitchFamily="34" charset="0"/>
                <a:cs typeface="Arial" panose="020B0604020202020204" pitchFamily="34" charset="0"/>
              </a:rPr>
              <a:t> Volume 2, pp 856-864</a:t>
            </a:r>
            <a:endParaRPr lang="de-AT"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de-AT" sz="1400" b="0" i="0" dirty="0">
              <a:effectLst/>
              <a:latin typeface="Arial" panose="020B0604020202020204" pitchFamily="34" charset="0"/>
              <a:cs typeface="Arial" panose="020B0604020202020204" pitchFamily="34" charset="0"/>
            </a:endParaRPr>
          </a:p>
          <a:p>
            <a:endParaRPr lang="de-DE" dirty="0"/>
          </a:p>
          <a:p>
            <a:endParaRPr lang="de-DE" sz="1800"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a:p>
            <a:endParaRPr lang="de-AT" dirty="0"/>
          </a:p>
        </p:txBody>
      </p:sp>
    </p:spTree>
    <p:extLst>
      <p:ext uri="{BB962C8B-B14F-4D97-AF65-F5344CB8AC3E}">
        <p14:creationId xmlns:p14="http://schemas.microsoft.com/office/powerpoint/2010/main" val="3516722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87657DB2-9994-4CCC-A767-B5B55945B3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458845" y="1654810"/>
            <a:ext cx="5274310" cy="3548380"/>
          </a:xfrm>
          <a:prstGeom prst="rect">
            <a:avLst/>
          </a:prstGeom>
          <a:noFill/>
          <a:ln>
            <a:noFill/>
          </a:ln>
        </p:spPr>
      </p:pic>
      <p:sp>
        <p:nvSpPr>
          <p:cNvPr id="5" name="Textfeld 4">
            <a:extLst>
              <a:ext uri="{FF2B5EF4-FFF2-40B4-BE49-F238E27FC236}">
                <a16:creationId xmlns:a16="http://schemas.microsoft.com/office/drawing/2014/main" id="{D59738F3-CD79-459E-8AF3-05C0C874A4F7}"/>
              </a:ext>
            </a:extLst>
          </p:cNvPr>
          <p:cNvSpPr txBox="1"/>
          <p:nvPr/>
        </p:nvSpPr>
        <p:spPr>
          <a:xfrm>
            <a:off x="1186543" y="5508171"/>
            <a:ext cx="9960428" cy="646331"/>
          </a:xfrm>
          <a:prstGeom prst="rect">
            <a:avLst/>
          </a:prstGeom>
          <a:noFill/>
        </p:spPr>
        <p:txBody>
          <a:bodyPr wrap="square" rtlCol="0">
            <a:spAutoFit/>
          </a:bodyPr>
          <a:lstStyle/>
          <a:p>
            <a:r>
              <a:rPr lang="de-AT" sz="1800" b="1" kern="150" dirty="0">
                <a:effectLst/>
                <a:latin typeface="Courier New" panose="02070309020205020404" pitchFamily="49" charset="0"/>
                <a:ea typeface="Times New Roman" panose="02020603050405020304" pitchFamily="18" charset="0"/>
              </a:rPr>
              <a:t>Abb.</a:t>
            </a:r>
            <a:r>
              <a:rPr lang="de-AT" sz="1800" kern="150" dirty="0">
                <a:effectLst/>
                <a:latin typeface="Courier New" panose="02070309020205020404" pitchFamily="49" charset="0"/>
                <a:ea typeface="Times New Roman" panose="02020603050405020304" pitchFamily="18" charset="0"/>
              </a:rPr>
              <a:t> Bivariate Korrelation zwischen Serum-</a:t>
            </a:r>
            <a:r>
              <a:rPr lang="de-AT" sz="1800" kern="150" dirty="0" err="1">
                <a:effectLst/>
                <a:latin typeface="Courier New" panose="02070309020205020404" pitchFamily="49" charset="0"/>
                <a:ea typeface="Times New Roman" panose="02020603050405020304" pitchFamily="18" charset="0"/>
              </a:rPr>
              <a:t>Spermidinspiegeln</a:t>
            </a:r>
            <a:r>
              <a:rPr lang="de-AT" sz="1800" kern="150" dirty="0">
                <a:effectLst/>
                <a:latin typeface="Courier New" panose="02070309020205020404" pitchFamily="49" charset="0"/>
                <a:ea typeface="Times New Roman" panose="02020603050405020304" pitchFamily="18" charset="0"/>
              </a:rPr>
              <a:t> und Alter</a:t>
            </a:r>
          </a:p>
          <a:p>
            <a:endParaRPr lang="de-AT" dirty="0"/>
          </a:p>
        </p:txBody>
      </p:sp>
    </p:spTree>
    <p:extLst>
      <p:ext uri="{BB962C8B-B14F-4D97-AF65-F5344CB8AC3E}">
        <p14:creationId xmlns:p14="http://schemas.microsoft.com/office/powerpoint/2010/main" val="3698080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E6DBDAF-7A18-48B3-AB42-C99230D15152}"/>
              </a:ext>
            </a:extLst>
          </p:cNvPr>
          <p:cNvSpPr txBox="1"/>
          <p:nvPr/>
        </p:nvSpPr>
        <p:spPr>
          <a:xfrm>
            <a:off x="82420" y="213360"/>
            <a:ext cx="12027159" cy="7083991"/>
          </a:xfrm>
          <a:prstGeom prst="rect">
            <a:avLst/>
          </a:prstGeom>
          <a:noFill/>
        </p:spPr>
        <p:txBody>
          <a:bodyPr wrap="square" rtlCol="0">
            <a:spAutoFit/>
          </a:bodyPr>
          <a:lstStyle/>
          <a:p>
            <a:pPr algn="just">
              <a:lnSpc>
                <a:spcPct val="150000"/>
              </a:lnSpc>
              <a:spcBef>
                <a:spcPts val="600"/>
              </a:spcBef>
              <a:spcAft>
                <a:spcPts val="1000"/>
              </a:spcAft>
            </a:pPr>
            <a:r>
              <a:rPr lang="de-DE"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Resveratrol</a:t>
            </a:r>
            <a:r>
              <a:rPr lang="de-DE" sz="2000" dirty="0">
                <a:effectLst/>
                <a:latin typeface="Arial" panose="020B0604020202020204" pitchFamily="34" charset="0"/>
                <a:ea typeface="Times New Roman" panose="02020603050405020304" pitchFamily="18" charset="0"/>
                <a:cs typeface="Arial" panose="020B0604020202020204" pitchFamily="34" charset="0"/>
              </a:rPr>
              <a:t> (z. B. in roten Trauben) hat sowohl auch antidepressive als auch neuroprotektive Eigenschaften durch seine starke </a:t>
            </a:r>
            <a:r>
              <a:rPr lang="de-DE" sz="2000" dirty="0" err="1">
                <a:effectLst/>
                <a:latin typeface="Arial" panose="020B0604020202020204" pitchFamily="34" charset="0"/>
                <a:ea typeface="Times New Roman" panose="02020603050405020304" pitchFamily="18" charset="0"/>
                <a:cs typeface="Arial" panose="020B0604020202020204" pitchFamily="34" charset="0"/>
              </a:rPr>
              <a:t>antioxidantive</a:t>
            </a:r>
            <a:r>
              <a:rPr lang="de-DE" sz="2000" dirty="0">
                <a:effectLst/>
                <a:latin typeface="Arial" panose="020B0604020202020204" pitchFamily="34" charset="0"/>
                <a:ea typeface="Times New Roman" panose="02020603050405020304" pitchFamily="18" charset="0"/>
                <a:cs typeface="Arial" panose="020B0604020202020204" pitchFamily="34" charset="0"/>
              </a:rPr>
              <a:t>, entzündungshemmende, proliferationshemmende und </a:t>
            </a:r>
            <a:r>
              <a:rPr lang="de-DE" sz="2000" dirty="0" err="1">
                <a:effectLst/>
                <a:latin typeface="Arial" panose="020B0604020202020204" pitchFamily="34" charset="0"/>
                <a:ea typeface="Times New Roman" panose="02020603050405020304" pitchFamily="18" charset="0"/>
                <a:cs typeface="Arial" panose="020B0604020202020204" pitchFamily="34" charset="0"/>
              </a:rPr>
              <a:t>angiogene</a:t>
            </a:r>
            <a:r>
              <a:rPr lang="de-DE" sz="2000" dirty="0">
                <a:effectLst/>
                <a:latin typeface="Arial" panose="020B0604020202020204" pitchFamily="34" charset="0"/>
                <a:ea typeface="Times New Roman" panose="02020603050405020304" pitchFamily="18" charset="0"/>
                <a:cs typeface="Arial" panose="020B0604020202020204" pitchFamily="34" charset="0"/>
              </a:rPr>
              <a:t> Wirkungen.</a:t>
            </a:r>
            <a:endParaRPr lang="de-AT" sz="2000" dirty="0">
              <a:effectLst/>
              <a:latin typeface="Arial" panose="020B0604020202020204" pitchFamily="34" charset="0"/>
              <a:ea typeface="Times New Roman" panose="02020603050405020304" pitchFamily="18" charset="0"/>
              <a:cs typeface="Arial" panose="020B0604020202020204" pitchFamily="34" charset="0"/>
            </a:endParaRPr>
          </a:p>
          <a:p>
            <a:r>
              <a:rPr lang="de-DE" sz="2000" dirty="0">
                <a:effectLst/>
                <a:latin typeface="Arial" panose="020B0604020202020204" pitchFamily="34" charset="0"/>
                <a:ea typeface="Times New Roman" panose="02020603050405020304" pitchFamily="18" charset="0"/>
                <a:cs typeface="Arial" panose="020B0604020202020204" pitchFamily="34" charset="0"/>
              </a:rPr>
              <a:t>Resveratrol aktiviert das </a:t>
            </a:r>
            <a:r>
              <a:rPr lang="de-DE"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SIRT1, ein Mitglied der </a:t>
            </a:r>
            <a:r>
              <a:rPr lang="de-DE" sz="20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Histondeacetylase</a:t>
            </a:r>
            <a:r>
              <a:rPr lang="de-DE"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-Klasse-III-Proteinfamilie</a:t>
            </a:r>
            <a:r>
              <a:rPr lang="de-DE" sz="2000" dirty="0">
                <a:effectLst/>
                <a:latin typeface="Arial" panose="020B0604020202020204" pitchFamily="34" charset="0"/>
                <a:ea typeface="Times New Roman" panose="02020603050405020304" pitchFamily="18" charset="0"/>
                <a:cs typeface="Arial" panose="020B0604020202020204" pitchFamily="34" charset="0"/>
              </a:rPr>
              <a:t>, und es wurde festgestellt, dass nach </a:t>
            </a:r>
            <a:r>
              <a:rPr lang="de-DE" sz="2000" dirty="0" err="1">
                <a:effectLst/>
                <a:latin typeface="Arial" panose="020B0604020202020204" pitchFamily="34" charset="0"/>
                <a:ea typeface="Times New Roman" panose="02020603050405020304" pitchFamily="18" charset="0"/>
                <a:cs typeface="Arial" panose="020B0604020202020204" pitchFamily="34" charset="0"/>
              </a:rPr>
              <a:t>Resveratrolgabe</a:t>
            </a:r>
            <a:r>
              <a:rPr lang="de-DE" sz="2000" dirty="0">
                <a:effectLst/>
                <a:latin typeface="Arial" panose="020B0604020202020204" pitchFamily="34" charset="0"/>
                <a:ea typeface="Times New Roman" panose="02020603050405020304" pitchFamily="18" charset="0"/>
                <a:cs typeface="Arial" panose="020B0604020202020204" pitchFamily="34" charset="0"/>
              </a:rPr>
              <a:t> eine </a:t>
            </a:r>
            <a:r>
              <a:rPr lang="de-DE"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verringerte Demyelinisierung und Neurodegeneration </a:t>
            </a:r>
            <a:r>
              <a:rPr lang="de-DE" sz="2000" dirty="0">
                <a:effectLst/>
                <a:latin typeface="Arial" panose="020B0604020202020204" pitchFamily="34" charset="0"/>
                <a:ea typeface="Times New Roman" panose="02020603050405020304" pitchFamily="18" charset="0"/>
                <a:cs typeface="Arial" panose="020B0604020202020204" pitchFamily="34" charset="0"/>
              </a:rPr>
              <a:t>nachzuweisen ist.</a:t>
            </a:r>
            <a:endParaRPr lang="de-DE" sz="2000" dirty="0">
              <a:latin typeface="Arial" panose="020B0604020202020204" pitchFamily="34" charset="0"/>
              <a:ea typeface="Times New Roman" panose="02020603050405020304" pitchFamily="18" charset="0"/>
              <a:cs typeface="Arial" panose="020B0604020202020204" pitchFamily="34" charset="0"/>
            </a:endParaRPr>
          </a:p>
          <a:p>
            <a:endParaRPr lang="de-DE" sz="2000" dirty="0">
              <a:effectLst/>
              <a:latin typeface="Arial" panose="020B0604020202020204" pitchFamily="34" charset="0"/>
              <a:ea typeface="Times New Roman" panose="02020603050405020304" pitchFamily="18" charset="0"/>
              <a:cs typeface="Arial" panose="020B0604020202020204" pitchFamily="34" charset="0"/>
            </a:endParaRPr>
          </a:p>
          <a:p>
            <a:r>
              <a:rPr lang="de-DE" sz="2000" dirty="0">
                <a:effectLst/>
                <a:latin typeface="Arial" panose="020B0604020202020204" pitchFamily="34" charset="0"/>
                <a:ea typeface="Times New Roman" panose="02020603050405020304" pitchFamily="18" charset="0"/>
                <a:cs typeface="Arial" panose="020B0604020202020204" pitchFamily="34" charset="0"/>
              </a:rPr>
              <a:t>Da Tiere und Menschen nicht in der Lage sind, Polyphenole zu synthetisieren, müssen sie aus einer </a:t>
            </a:r>
            <a:r>
              <a:rPr lang="de-DE" sz="2000" dirty="0" err="1">
                <a:effectLst/>
                <a:latin typeface="Arial" panose="020B0604020202020204" pitchFamily="34" charset="0"/>
                <a:ea typeface="Times New Roman" panose="02020603050405020304" pitchFamily="18" charset="0"/>
                <a:cs typeface="Arial" panose="020B0604020202020204" pitchFamily="34" charset="0"/>
              </a:rPr>
              <a:t>pflanzenreichen</a:t>
            </a:r>
            <a:r>
              <a:rPr lang="de-DE" sz="2000" dirty="0">
                <a:effectLst/>
                <a:latin typeface="Arial" panose="020B0604020202020204" pitchFamily="34" charset="0"/>
                <a:ea typeface="Times New Roman" panose="02020603050405020304" pitchFamily="18" charset="0"/>
                <a:cs typeface="Arial" panose="020B0604020202020204" pitchFamily="34" charset="0"/>
              </a:rPr>
              <a:t> Nahrung aufgenommen werden, um pharmakologische Wirkungen zu erzielen. Aktuelle pharmakokinetische Studien am Menschen zeigten, dass eine orale Dosis von 500 mg Trans-Resveratrol ohne nachteilige Auswirkungen gut vertragen wird, während eine hohe Dosis von 2,5 g und 5 g leichte bis mittelschwere gastrointestinale Symptome hervorrief .</a:t>
            </a:r>
          </a:p>
          <a:p>
            <a:endParaRPr lang="de-DE" sz="2000" dirty="0">
              <a:latin typeface="Arial" panose="020B0604020202020204" pitchFamily="34" charset="0"/>
              <a:ea typeface="Times New Roman" panose="02020603050405020304" pitchFamily="18" charset="0"/>
              <a:cs typeface="Arial" panose="020B0604020202020204" pitchFamily="34" charset="0"/>
            </a:endParaRPr>
          </a:p>
          <a:p>
            <a:r>
              <a:rPr lang="de-AT"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Curcumin,</a:t>
            </a:r>
            <a:r>
              <a:rPr lang="de-AT" sz="2000" dirty="0">
                <a:effectLst/>
                <a:latin typeface="Arial" panose="020B0604020202020204" pitchFamily="34" charset="0"/>
                <a:ea typeface="Times New Roman" panose="02020603050405020304" pitchFamily="18" charset="0"/>
                <a:cs typeface="Arial" panose="020B0604020202020204" pitchFamily="34" charset="0"/>
              </a:rPr>
              <a:t> eine phenolische Verbindung, die aus Curcuma </a:t>
            </a:r>
            <a:r>
              <a:rPr lang="de-AT" sz="2000" dirty="0" err="1">
                <a:effectLst/>
                <a:latin typeface="Arial" panose="020B0604020202020204" pitchFamily="34" charset="0"/>
                <a:ea typeface="Times New Roman" panose="02020603050405020304" pitchFamily="18" charset="0"/>
                <a:cs typeface="Arial" panose="020B0604020202020204" pitchFamily="34" charset="0"/>
              </a:rPr>
              <a:t>longa</a:t>
            </a:r>
            <a:r>
              <a:rPr lang="de-AT" sz="2000" dirty="0">
                <a:effectLst/>
                <a:latin typeface="Arial" panose="020B0604020202020204" pitchFamily="34" charset="0"/>
                <a:ea typeface="Times New Roman" panose="02020603050405020304" pitchFamily="18" charset="0"/>
                <a:cs typeface="Arial" panose="020B0604020202020204" pitchFamily="34" charset="0"/>
              </a:rPr>
              <a:t> gewonnen wird, wird in Asien häufig als Gewürz und Pigment verwendet und hat mehrere biologische Funktionen, insbesondere hat es sich als entzündungshemmend erwiesen und als Antidepressivum   und es wurde zur der Behandlung von neurodegenerativen Erkrankungen vorgeschlagen. </a:t>
            </a:r>
          </a:p>
          <a:p>
            <a:endParaRPr lang="de-DE" sz="2000" dirty="0">
              <a:effectLst/>
              <a:latin typeface="Arial" panose="020B0604020202020204" pitchFamily="34" charset="0"/>
              <a:ea typeface="Times New Roman" panose="02020603050405020304" pitchFamily="18" charset="0"/>
              <a:cs typeface="Arial" panose="020B0604020202020204" pitchFamily="34" charset="0"/>
            </a:endParaRPr>
          </a:p>
          <a:p>
            <a:r>
              <a:rPr lang="de-DE" sz="2000" b="1" kern="15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Spermidin</a:t>
            </a:r>
            <a:r>
              <a:rPr lang="de-DE" sz="2000" b="1" kern="15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de-DE" sz="2000" kern="150" dirty="0">
                <a:effectLst/>
                <a:latin typeface="Arial" panose="020B0604020202020204" pitchFamily="34" charset="0"/>
                <a:ea typeface="Times New Roman" panose="02020603050405020304" pitchFamily="18" charset="0"/>
                <a:cs typeface="Arial" panose="020B0604020202020204" pitchFamily="34" charset="0"/>
              </a:rPr>
              <a:t>(</a:t>
            </a:r>
            <a:r>
              <a:rPr lang="de-DE" sz="2000" kern="150" dirty="0" err="1">
                <a:effectLst/>
                <a:latin typeface="Arial" panose="020B0604020202020204" pitchFamily="34" charset="0"/>
                <a:ea typeface="Times New Roman" panose="02020603050405020304" pitchFamily="18" charset="0"/>
                <a:cs typeface="Arial" panose="020B0604020202020204" pitchFamily="34" charset="0"/>
              </a:rPr>
              <a:t>Polyamin</a:t>
            </a:r>
            <a:r>
              <a:rPr lang="de-DE" sz="2000" kern="150" dirty="0">
                <a:effectLst/>
                <a:latin typeface="Arial" panose="020B0604020202020204" pitchFamily="34" charset="0"/>
                <a:ea typeface="Times New Roman" panose="02020603050405020304" pitchFamily="18" charset="0"/>
                <a:cs typeface="Arial" panose="020B0604020202020204" pitchFamily="34" charset="0"/>
              </a:rPr>
              <a:t>) und </a:t>
            </a:r>
            <a:r>
              <a:rPr lang="de-DE" sz="2000" b="1" kern="15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HDAC-Hemmstoffe</a:t>
            </a:r>
            <a:r>
              <a:rPr lang="de-DE" sz="2000" kern="150" dirty="0">
                <a:effectLst/>
                <a:latin typeface="Arial" panose="020B0604020202020204" pitchFamily="34" charset="0"/>
                <a:ea typeface="Times New Roman" panose="02020603050405020304" pitchFamily="18" charset="0"/>
                <a:cs typeface="Arial" panose="020B0604020202020204" pitchFamily="34" charset="0"/>
              </a:rPr>
              <a:t> (grüner Tee, Butterschmalz) fördern die Autophagie.</a:t>
            </a:r>
            <a:endParaRPr lang="de-AT" sz="2000" kern="150" dirty="0">
              <a:effectLst/>
              <a:latin typeface="Arial" panose="020B0604020202020204" pitchFamily="34" charset="0"/>
              <a:ea typeface="Times New Roman" panose="02020603050405020304" pitchFamily="18" charset="0"/>
              <a:cs typeface="Arial" panose="020B0604020202020204" pitchFamily="34" charset="0"/>
            </a:endParaRPr>
          </a:p>
          <a:p>
            <a:r>
              <a:rPr lang="de-DE" dirty="0">
                <a:solidFill>
                  <a:srgbClr val="000000"/>
                </a:solidFill>
                <a:latin typeface="Constantia" panose="02030602050306030303" pitchFamily="18" charset="0"/>
                <a:ea typeface="Times New Roman" panose="02020603050405020304" pitchFamily="18" charset="0"/>
                <a:cs typeface="Times New Roman" panose="02020603050405020304" pitchFamily="18" charset="0"/>
              </a:rPr>
              <a:t> </a:t>
            </a:r>
          </a:p>
          <a:p>
            <a:r>
              <a:rPr lang="de-DE" sz="1800" dirty="0">
                <a:solidFill>
                  <a:srgbClr val="000000"/>
                </a:solidFill>
                <a:effectLst/>
                <a:latin typeface="Constantia" panose="02030602050306030303" pitchFamily="18" charset="0"/>
                <a:ea typeface="Times New Roman" panose="02020603050405020304" pitchFamily="18" charset="0"/>
                <a:cs typeface="Times New Roman" panose="02020603050405020304" pitchFamily="18" charset="0"/>
              </a:rPr>
              <a:t> </a:t>
            </a:r>
            <a:endParaRPr lang="de-AT" dirty="0"/>
          </a:p>
        </p:txBody>
      </p:sp>
    </p:spTree>
    <p:extLst>
      <p:ext uri="{BB962C8B-B14F-4D97-AF65-F5344CB8AC3E}">
        <p14:creationId xmlns:p14="http://schemas.microsoft.com/office/powerpoint/2010/main" val="576539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C3CFB31A-EC75-4FC7-A392-50F4B302699B}"/>
              </a:ext>
            </a:extLst>
          </p:cNvPr>
          <p:cNvSpPr txBox="1"/>
          <p:nvPr/>
        </p:nvSpPr>
        <p:spPr>
          <a:xfrm>
            <a:off x="176980" y="0"/>
            <a:ext cx="11838039" cy="7478970"/>
          </a:xfrm>
          <a:prstGeom prst="rect">
            <a:avLst/>
          </a:prstGeom>
          <a:noFill/>
        </p:spPr>
        <p:txBody>
          <a:bodyPr wrap="square" rtlCol="0">
            <a:spAutoFit/>
          </a:bodyPr>
          <a:lstStyle/>
          <a:p>
            <a:pPr algn="ctr"/>
            <a:r>
              <a:rPr lang="de-DE" sz="3200" b="1" dirty="0">
                <a:solidFill>
                  <a:srgbClr val="FF0000"/>
                </a:solidFill>
                <a:latin typeface="Arial" panose="020B0604020202020204" pitchFamily="34" charset="0"/>
                <a:cs typeface="Arial" panose="020B0604020202020204" pitchFamily="34" charset="0"/>
              </a:rPr>
              <a:t>Präventive (400 mg/Tag) und klinische Anwendungen </a:t>
            </a:r>
          </a:p>
          <a:p>
            <a:pPr algn="ctr"/>
            <a:r>
              <a:rPr lang="de-DE" sz="3200" b="1" dirty="0">
                <a:solidFill>
                  <a:srgbClr val="FF0000"/>
                </a:solidFill>
                <a:latin typeface="Arial" panose="020B0604020202020204" pitchFamily="34" charset="0"/>
                <a:cs typeface="Arial" panose="020B0604020202020204" pitchFamily="34" charset="0"/>
              </a:rPr>
              <a:t>für S-Adenosyl-L-Methionin (Ademetionin</a:t>
            </a:r>
            <a:r>
              <a:rPr lang="de-DE" sz="2400" b="1" dirty="0">
                <a:solidFill>
                  <a:srgbClr val="FF0000"/>
                </a:solidFill>
                <a:latin typeface="Arial" panose="020B0604020202020204" pitchFamily="34" charset="0"/>
                <a:cs typeface="Arial" panose="020B0604020202020204" pitchFamily="34" charset="0"/>
              </a:rPr>
              <a:t>)</a:t>
            </a:r>
          </a:p>
          <a:p>
            <a:endParaRPr lang="de-DE" dirty="0">
              <a:latin typeface="Arial" panose="020B0604020202020204" pitchFamily="34" charset="0"/>
              <a:cs typeface="Arial" panose="020B0604020202020204" pitchFamily="34" charset="0"/>
            </a:endParaRPr>
          </a:p>
          <a:p>
            <a:r>
              <a:rPr lang="de-DE" sz="2000" dirty="0">
                <a:latin typeface="Arial" panose="020B0604020202020204" pitchFamily="34" charset="0"/>
                <a:cs typeface="Arial" panose="020B0604020202020204" pitchFamily="34" charset="0"/>
              </a:rPr>
              <a:t>&gt; Alzheimer-Krankheit mit spätem Beginn (LOAD). Dosierungen in Studien: 1200 bis 1600 mg/Tag</a:t>
            </a:r>
          </a:p>
          <a:p>
            <a:endParaRPr lang="de-DE" sz="2000" dirty="0">
              <a:latin typeface="Arial" panose="020B0604020202020204" pitchFamily="34" charset="0"/>
              <a:cs typeface="Arial" panose="020B0604020202020204" pitchFamily="34" charset="0"/>
            </a:endParaRPr>
          </a:p>
          <a:p>
            <a:r>
              <a:rPr lang="de-DE" sz="2000" dirty="0">
                <a:latin typeface="Arial" panose="020B0604020202020204" pitchFamily="34" charset="0"/>
                <a:cs typeface="Arial" panose="020B0604020202020204" pitchFamily="34" charset="0"/>
              </a:rPr>
              <a:t>&gt; Parkinson Krankheit: Dosierung in Studien 800 – 3600 mg/Tag !</a:t>
            </a:r>
          </a:p>
          <a:p>
            <a:endParaRPr lang="de-DE" sz="2000" dirty="0">
              <a:latin typeface="Arial" panose="020B0604020202020204" pitchFamily="34" charset="0"/>
              <a:cs typeface="Arial" panose="020B0604020202020204" pitchFamily="34" charset="0"/>
            </a:endParaRPr>
          </a:p>
          <a:p>
            <a:r>
              <a:rPr lang="de-DE" sz="2000" dirty="0">
                <a:latin typeface="Arial" panose="020B0604020202020204" pitchFamily="34" charset="0"/>
                <a:cs typeface="Arial" panose="020B0604020202020204" pitchFamily="34" charset="0"/>
              </a:rPr>
              <a:t>&gt; Depressionen (</a:t>
            </a:r>
            <a:r>
              <a:rPr lang="de-DE" sz="2000" dirty="0" err="1">
                <a:latin typeface="Arial" panose="020B0604020202020204" pitchFamily="34" charset="0"/>
                <a:cs typeface="Arial" panose="020B0604020202020204" pitchFamily="34" charset="0"/>
              </a:rPr>
              <a:t>Ansprechsrate</a:t>
            </a:r>
            <a:r>
              <a:rPr lang="de-DE" sz="2000" dirty="0">
                <a:latin typeface="Arial" panose="020B0604020202020204" pitchFamily="34" charset="0"/>
                <a:cs typeface="Arial" panose="020B0604020202020204" pitchFamily="34" charset="0"/>
              </a:rPr>
              <a:t> &gt; 70%, Wirkeintritt nach 2 Wochen, keine Entzugserscheinungen, milde NW). Dosierungen in Studien: 1200 bis 1600 mg/Tag</a:t>
            </a:r>
          </a:p>
          <a:p>
            <a:endParaRPr lang="de-DE" sz="2000" dirty="0">
              <a:latin typeface="Arial" panose="020B0604020202020204" pitchFamily="34" charset="0"/>
              <a:cs typeface="Arial" panose="020B0604020202020204" pitchFamily="34" charset="0"/>
            </a:endParaRPr>
          </a:p>
          <a:p>
            <a:r>
              <a:rPr lang="de-DE" sz="2000" dirty="0">
                <a:latin typeface="Arial" panose="020B0604020202020204" pitchFamily="34" charset="0"/>
                <a:cs typeface="Arial" panose="020B0604020202020204" pitchFamily="34" charset="0"/>
              </a:rPr>
              <a:t>&gt; Arthrose (Hüft-, Knie-, Wirbelsäule- und Handarthrose) und als Analgetikum. Dosierung in Studien: 1200 mg/Tag</a:t>
            </a:r>
          </a:p>
          <a:p>
            <a:endParaRPr lang="de-DE" sz="2000" dirty="0">
              <a:latin typeface="Arial" panose="020B0604020202020204" pitchFamily="34" charset="0"/>
              <a:cs typeface="Arial" panose="020B0604020202020204" pitchFamily="34" charset="0"/>
            </a:endParaRPr>
          </a:p>
          <a:p>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&gt; </a:t>
            </a:r>
            <a:r>
              <a:rPr lang="en-GB" sz="2000" dirty="0" err="1">
                <a:solidFill>
                  <a:srgbClr val="000000"/>
                </a:solidFill>
                <a:latin typeface="Arial" panose="020B0604020202020204" pitchFamily="34" charset="0"/>
                <a:ea typeface="Calibri" panose="020F0502020204030204" pitchFamily="34" charset="0"/>
                <a:cs typeface="Arial" panose="020B0604020202020204" pitchFamily="34" charset="0"/>
              </a:rPr>
              <a:t>Lebererkrankungen</a:t>
            </a: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2000" dirty="0" err="1">
                <a:solidFill>
                  <a:srgbClr val="000000"/>
                </a:solidFill>
                <a:latin typeface="Arial" panose="020B0604020202020204" pitchFamily="34" charset="0"/>
                <a:ea typeface="Calibri" panose="020F0502020204030204" pitchFamily="34" charset="0"/>
                <a:cs typeface="Arial" panose="020B0604020202020204" pitchFamily="34" charset="0"/>
              </a:rPr>
              <a:t>Glutathion</a:t>
            </a: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2000" dirty="0" err="1">
                <a:solidFill>
                  <a:srgbClr val="000000"/>
                </a:solidFill>
                <a:latin typeface="Arial" panose="020B0604020202020204" pitchFamily="34" charset="0"/>
                <a:ea typeface="Calibri" panose="020F0502020204030204" pitchFamily="34" charset="0"/>
                <a:cs typeface="Arial" panose="020B0604020202020204" pitchFamily="34" charset="0"/>
              </a:rPr>
              <a:t>virale</a:t>
            </a: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 Hepatitis, </a:t>
            </a:r>
            <a:r>
              <a:rPr lang="en-GB" sz="2000" dirty="0" err="1">
                <a:solidFill>
                  <a:srgbClr val="000000"/>
                </a:solidFill>
                <a:latin typeface="Arial" panose="020B0604020202020204" pitchFamily="34" charset="0"/>
                <a:ea typeface="Calibri" panose="020F0502020204030204" pitchFamily="34" charset="0"/>
                <a:cs typeface="Arial" panose="020B0604020202020204" pitchFamily="34" charset="0"/>
              </a:rPr>
              <a:t>Leberzirrhose</a:t>
            </a: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 Hepatitis C Management, </a:t>
            </a:r>
            <a:r>
              <a:rPr lang="en-GB" sz="2000" dirty="0" err="1">
                <a:solidFill>
                  <a:srgbClr val="000000"/>
                </a:solidFill>
                <a:latin typeface="Arial" panose="020B0604020202020204" pitchFamily="34" charset="0"/>
                <a:ea typeface="Calibri" panose="020F0502020204030204" pitchFamily="34" charset="0"/>
                <a:cs typeface="Arial" panose="020B0604020202020204" pitchFamily="34" charset="0"/>
              </a:rPr>
              <a:t>medikamentenbedingte</a:t>
            </a: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2000" dirty="0" err="1">
                <a:solidFill>
                  <a:srgbClr val="000000"/>
                </a:solidFill>
                <a:latin typeface="Arial" panose="020B0604020202020204" pitchFamily="34" charset="0"/>
                <a:ea typeface="Calibri" panose="020F0502020204030204" pitchFamily="34" charset="0"/>
                <a:cs typeface="Arial" panose="020B0604020202020204" pitchFamily="34" charset="0"/>
              </a:rPr>
              <a:t>Leberfunktionsstörung</a:t>
            </a: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2000" dirty="0" err="1">
                <a:solidFill>
                  <a:srgbClr val="000000"/>
                </a:solidFill>
                <a:latin typeface="Arial" panose="020B0604020202020204" pitchFamily="34" charset="0"/>
                <a:ea typeface="Calibri" panose="020F0502020204030204" pitchFamily="34" charset="0"/>
                <a:cs typeface="Arial" panose="020B0604020202020204" pitchFamily="34" charset="0"/>
              </a:rPr>
              <a:t>alkoholmißbrauchbedingte</a:t>
            </a: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2000" dirty="0" err="1">
                <a:solidFill>
                  <a:srgbClr val="000000"/>
                </a:solidFill>
                <a:latin typeface="Arial" panose="020B0604020202020204" pitchFamily="34" charset="0"/>
                <a:ea typeface="Calibri" panose="020F0502020204030204" pitchFamily="34" charset="0"/>
                <a:cs typeface="Arial" panose="020B0604020202020204" pitchFamily="34" charset="0"/>
              </a:rPr>
              <a:t>Lebererkrankung</a:t>
            </a: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2000" dirty="0" err="1">
                <a:solidFill>
                  <a:srgbClr val="000000"/>
                </a:solidFill>
                <a:latin typeface="Arial" panose="020B0604020202020204" pitchFamily="34" charset="0"/>
                <a:ea typeface="Calibri" panose="020F0502020204030204" pitchFamily="34" charset="0"/>
                <a:cs typeface="Arial" panose="020B0604020202020204" pitchFamily="34" charset="0"/>
              </a:rPr>
              <a:t>Dosierung</a:t>
            </a: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 in </a:t>
            </a:r>
            <a:r>
              <a:rPr lang="en-GB" sz="2000" dirty="0" err="1">
                <a:solidFill>
                  <a:srgbClr val="000000"/>
                </a:solidFill>
                <a:latin typeface="Arial" panose="020B0604020202020204" pitchFamily="34" charset="0"/>
                <a:ea typeface="Calibri" panose="020F0502020204030204" pitchFamily="34" charset="0"/>
                <a:cs typeface="Arial" panose="020B0604020202020204" pitchFamily="34" charset="0"/>
              </a:rPr>
              <a:t>Studien</a:t>
            </a: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 1200 mg/Tag, </a:t>
            </a:r>
            <a:r>
              <a:rPr lang="en-GB" sz="2000" dirty="0" err="1">
                <a:solidFill>
                  <a:srgbClr val="000000"/>
                </a:solidFill>
                <a:latin typeface="Arial" panose="020B0604020202020204" pitchFamily="34" charset="0"/>
                <a:ea typeface="Calibri" panose="020F0502020204030204" pitchFamily="34" charset="0"/>
                <a:cs typeface="Arial" panose="020B0604020202020204" pitchFamily="34" charset="0"/>
              </a:rPr>
              <a:t>nicht-alkoholische</a:t>
            </a: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2000" dirty="0" err="1">
                <a:solidFill>
                  <a:srgbClr val="000000"/>
                </a:solidFill>
                <a:latin typeface="Arial" panose="020B0604020202020204" pitchFamily="34" charset="0"/>
                <a:ea typeface="Calibri" panose="020F0502020204030204" pitchFamily="34" charset="0"/>
                <a:cs typeface="Arial" panose="020B0604020202020204" pitchFamily="34" charset="0"/>
              </a:rPr>
              <a:t>Fettleber-Erkrankung</a:t>
            </a: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 (NAFLD), </a:t>
            </a:r>
            <a:r>
              <a:rPr lang="en-GB" sz="2000" dirty="0" err="1">
                <a:solidFill>
                  <a:srgbClr val="000000"/>
                </a:solidFill>
                <a:latin typeface="Arial" panose="020B0604020202020204" pitchFamily="34" charset="0"/>
                <a:ea typeface="Calibri" panose="020F0502020204030204" pitchFamily="34" charset="0"/>
                <a:cs typeface="Arial" panose="020B0604020202020204" pitchFamily="34" charset="0"/>
              </a:rPr>
              <a:t>Prävention</a:t>
            </a: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2000" dirty="0" err="1">
                <a:solidFill>
                  <a:srgbClr val="000000"/>
                </a:solidFill>
                <a:latin typeface="Arial" panose="020B0604020202020204" pitchFamily="34" charset="0"/>
                <a:ea typeface="Calibri" panose="020F0502020204030204" pitchFamily="34" charset="0"/>
                <a:cs typeface="Arial" panose="020B0604020202020204" pitchFamily="34" charset="0"/>
              </a:rPr>
              <a:t>eines</a:t>
            </a: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2000" dirty="0" err="1">
                <a:solidFill>
                  <a:srgbClr val="000000"/>
                </a:solidFill>
                <a:latin typeface="Arial" panose="020B0604020202020204" pitchFamily="34" charset="0"/>
                <a:ea typeface="Calibri" panose="020F0502020204030204" pitchFamily="34" charset="0"/>
                <a:cs typeface="Arial" panose="020B0604020202020204" pitchFamily="34" charset="0"/>
              </a:rPr>
              <a:t>medikamenteninduzierten</a:t>
            </a: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2000" dirty="0" err="1">
                <a:solidFill>
                  <a:srgbClr val="000000"/>
                </a:solidFill>
                <a:latin typeface="Arial" panose="020B0604020202020204" pitchFamily="34" charset="0"/>
                <a:ea typeface="Calibri" panose="020F0502020204030204" pitchFamily="34" charset="0"/>
                <a:cs typeface="Arial" panose="020B0604020202020204" pitchFamily="34" charset="0"/>
              </a:rPr>
              <a:t>toxischen</a:t>
            </a: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2000" dirty="0" err="1">
                <a:solidFill>
                  <a:srgbClr val="000000"/>
                </a:solidFill>
                <a:latin typeface="Arial" panose="020B0604020202020204" pitchFamily="34" charset="0"/>
                <a:ea typeface="Calibri" panose="020F0502020204030204" pitchFamily="34" charset="0"/>
                <a:cs typeface="Arial" panose="020B0604020202020204" pitchFamily="34" charset="0"/>
              </a:rPr>
              <a:t>Leberschadens</a:t>
            </a: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2000" dirty="0" err="1">
                <a:solidFill>
                  <a:srgbClr val="000000"/>
                </a:solidFill>
                <a:latin typeface="Arial" panose="020B0604020202020204" pitchFamily="34" charset="0"/>
                <a:ea typeface="Calibri" panose="020F0502020204030204" pitchFamily="34" charset="0"/>
                <a:cs typeface="Arial" panose="020B0604020202020204" pitchFamily="34" charset="0"/>
              </a:rPr>
              <a:t>Schwangerschaftscholestase</a:t>
            </a:r>
            <a:endParaRPr lang="en-GB"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endParaRPr lang="en-GB"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&gt; </a:t>
            </a:r>
            <a:r>
              <a:rPr lang="en-GB" sz="2000" dirty="0" err="1">
                <a:solidFill>
                  <a:srgbClr val="000000"/>
                </a:solidFill>
                <a:latin typeface="Arial" panose="020B0604020202020204" pitchFamily="34" charset="0"/>
                <a:ea typeface="Calibri" panose="020F0502020204030204" pitchFamily="34" charset="0"/>
                <a:cs typeface="Arial" panose="020B0604020202020204" pitchFamily="34" charset="0"/>
              </a:rPr>
              <a:t>Hepatom</a:t>
            </a: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2000" dirty="0" err="1">
                <a:solidFill>
                  <a:srgbClr val="000000"/>
                </a:solidFill>
                <a:latin typeface="Arial" panose="020B0604020202020204" pitchFamily="34" charset="0"/>
                <a:ea typeface="Calibri" panose="020F0502020204030204" pitchFamily="34" charset="0"/>
                <a:cs typeface="Arial" panose="020B0604020202020204" pitchFamily="34" charset="0"/>
              </a:rPr>
              <a:t>colorectales</a:t>
            </a: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2000" dirty="0" err="1">
                <a:solidFill>
                  <a:srgbClr val="000000"/>
                </a:solidFill>
                <a:latin typeface="Arial" panose="020B0604020202020204" pitchFamily="34" charset="0"/>
                <a:ea typeface="Calibri" panose="020F0502020204030204" pitchFamily="34" charset="0"/>
                <a:cs typeface="Arial" panose="020B0604020202020204" pitchFamily="34" charset="0"/>
              </a:rPr>
              <a:t>Karzinom</a:t>
            </a: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 Brust-</a:t>
            </a:r>
            <a:r>
              <a:rPr lang="en-GB" sz="2000" dirty="0" err="1">
                <a:solidFill>
                  <a:srgbClr val="000000"/>
                </a:solidFill>
                <a:latin typeface="Arial" panose="020B0604020202020204" pitchFamily="34" charset="0"/>
                <a:ea typeface="Calibri" panose="020F0502020204030204" pitchFamily="34" charset="0"/>
                <a:cs typeface="Arial" panose="020B0604020202020204" pitchFamily="34" charset="0"/>
              </a:rPr>
              <a:t>Karzinom</a:t>
            </a: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 Cervix-</a:t>
            </a:r>
            <a:r>
              <a:rPr lang="en-GB" sz="2000" dirty="0" err="1">
                <a:solidFill>
                  <a:srgbClr val="000000"/>
                </a:solidFill>
                <a:latin typeface="Arial" panose="020B0604020202020204" pitchFamily="34" charset="0"/>
                <a:ea typeface="Calibri" panose="020F0502020204030204" pitchFamily="34" charset="0"/>
                <a:cs typeface="Arial" panose="020B0604020202020204" pitchFamily="34" charset="0"/>
              </a:rPr>
              <a:t>Karzinom</a:t>
            </a: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2000" dirty="0" err="1">
                <a:solidFill>
                  <a:srgbClr val="000000"/>
                </a:solidFill>
                <a:latin typeface="Arial" panose="020B0604020202020204" pitchFamily="34" charset="0"/>
                <a:ea typeface="Calibri" panose="020F0502020204030204" pitchFamily="34" charset="0"/>
                <a:cs typeface="Arial" panose="020B0604020202020204" pitchFamily="34" charset="0"/>
              </a:rPr>
              <a:t>Prostata-Karzinom</a:t>
            </a:r>
            <a:endParaRPr lang="en-GB"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endParaRPr lang="de-DE" sz="2000" dirty="0">
              <a:latin typeface="Arial" panose="020B0604020202020204" pitchFamily="34" charset="0"/>
              <a:cs typeface="Arial" panose="020B0604020202020204" pitchFamily="34" charset="0"/>
            </a:endParaRPr>
          </a:p>
          <a:p>
            <a:r>
              <a:rPr lang="de-DE" sz="2000" dirty="0">
                <a:latin typeface="Arial" panose="020B0604020202020204" pitchFamily="34" charset="0"/>
                <a:cs typeface="Arial" panose="020B0604020202020204" pitchFamily="34" charset="0"/>
              </a:rPr>
              <a:t>&gt; Fibromyalgie: Dosierung in Studien: 800 mg/Tag</a:t>
            </a:r>
          </a:p>
          <a:p>
            <a:endParaRPr lang="de-DE" sz="2000" dirty="0">
              <a:latin typeface="Arial" panose="020B0604020202020204" pitchFamily="34" charset="0"/>
              <a:cs typeface="Arial" panose="020B0604020202020204" pitchFamily="34" charset="0"/>
            </a:endParaRPr>
          </a:p>
          <a:p>
            <a:endParaRPr lang="de-AT" dirty="0"/>
          </a:p>
        </p:txBody>
      </p:sp>
    </p:spTree>
    <p:extLst>
      <p:ext uri="{BB962C8B-B14F-4D97-AF65-F5344CB8AC3E}">
        <p14:creationId xmlns:p14="http://schemas.microsoft.com/office/powerpoint/2010/main" val="1359565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7CCB95-5A05-4A06-8F5C-3385ACAB2D2B}"/>
              </a:ext>
            </a:extLst>
          </p:cNvPr>
          <p:cNvSpPr>
            <a:spLocks noGrp="1"/>
          </p:cNvSpPr>
          <p:nvPr>
            <p:ph type="title"/>
          </p:nvPr>
        </p:nvSpPr>
        <p:spPr>
          <a:xfrm>
            <a:off x="243840" y="365125"/>
            <a:ext cx="11724640" cy="1325563"/>
          </a:xfrm>
        </p:spPr>
        <p:txBody>
          <a:bodyPr>
            <a:normAutofit fontScale="90000"/>
          </a:bodyPr>
          <a:lstStyle/>
          <a:p>
            <a:pPr algn="ctr"/>
            <a:r>
              <a:rPr lang="de-AT" b="1" i="0" dirty="0">
                <a:solidFill>
                  <a:srgbClr val="FF0000"/>
                </a:solidFill>
                <a:effectLst/>
                <a:latin typeface="Georgia" panose="02040502050405020303" pitchFamily="18" charset="0"/>
              </a:rPr>
              <a:t>Emotionale Systeme nach </a:t>
            </a:r>
            <a:r>
              <a:rPr lang="de-AT" b="1" i="0" dirty="0" err="1">
                <a:solidFill>
                  <a:srgbClr val="FF0000"/>
                </a:solidFill>
                <a:effectLst/>
                <a:latin typeface="Georgia" panose="02040502050405020303" pitchFamily="18" charset="0"/>
              </a:rPr>
              <a:t>Jaak</a:t>
            </a:r>
            <a:r>
              <a:rPr lang="de-AT" b="1" i="0" dirty="0">
                <a:solidFill>
                  <a:srgbClr val="FF0000"/>
                </a:solidFill>
                <a:effectLst/>
                <a:latin typeface="Georgia" panose="02040502050405020303" pitchFamily="18" charset="0"/>
              </a:rPr>
              <a:t> </a:t>
            </a:r>
            <a:r>
              <a:rPr lang="de-AT" b="1" i="0" dirty="0" err="1">
                <a:solidFill>
                  <a:srgbClr val="FF0000"/>
                </a:solidFill>
                <a:effectLst/>
                <a:latin typeface="Georgia" panose="02040502050405020303" pitchFamily="18" charset="0"/>
              </a:rPr>
              <a:t>Panksepp</a:t>
            </a:r>
            <a:r>
              <a:rPr lang="de-AT" b="1" i="0" dirty="0">
                <a:solidFill>
                  <a:srgbClr val="FF0000"/>
                </a:solidFill>
                <a:effectLst/>
                <a:latin typeface="Georgia" panose="02040502050405020303" pitchFamily="18" charset="0"/>
              </a:rPr>
              <a:t>* </a:t>
            </a:r>
            <a:br>
              <a:rPr lang="de-AT" b="1" i="0" dirty="0">
                <a:solidFill>
                  <a:srgbClr val="FF0000"/>
                </a:solidFill>
                <a:effectLst/>
                <a:latin typeface="Georgia" panose="02040502050405020303" pitchFamily="18" charset="0"/>
              </a:rPr>
            </a:br>
            <a:r>
              <a:rPr lang="de-AT" b="1" i="0" dirty="0">
                <a:solidFill>
                  <a:srgbClr val="FF0000"/>
                </a:solidFill>
                <a:effectLst/>
                <a:latin typeface="Georgia" panose="02040502050405020303" pitchFamily="18" charset="0"/>
              </a:rPr>
              <a:t>„</a:t>
            </a:r>
            <a:r>
              <a:rPr lang="de-AT" b="1" i="0" dirty="0" err="1">
                <a:solidFill>
                  <a:srgbClr val="FF0000"/>
                </a:solidFill>
                <a:effectLst/>
                <a:latin typeface="Georgia" panose="02040502050405020303" pitchFamily="18" charset="0"/>
              </a:rPr>
              <a:t>Affective</a:t>
            </a:r>
            <a:r>
              <a:rPr lang="de-AT" b="1" i="0" dirty="0">
                <a:solidFill>
                  <a:srgbClr val="FF0000"/>
                </a:solidFill>
                <a:effectLst/>
                <a:latin typeface="Georgia" panose="02040502050405020303" pitchFamily="18" charset="0"/>
              </a:rPr>
              <a:t> Neuroscience“</a:t>
            </a:r>
            <a:endParaRPr lang="de-AT" b="1" dirty="0">
              <a:solidFill>
                <a:srgbClr val="FF0000"/>
              </a:solidFill>
            </a:endParaRPr>
          </a:p>
        </p:txBody>
      </p:sp>
      <p:sp>
        <p:nvSpPr>
          <p:cNvPr id="3" name="Inhaltsplatzhalter 2">
            <a:extLst>
              <a:ext uri="{FF2B5EF4-FFF2-40B4-BE49-F238E27FC236}">
                <a16:creationId xmlns:a16="http://schemas.microsoft.com/office/drawing/2014/main" id="{BEA03BE3-6B3B-4320-8A14-42E76EBE2F3F}"/>
              </a:ext>
            </a:extLst>
          </p:cNvPr>
          <p:cNvSpPr>
            <a:spLocks noGrp="1"/>
          </p:cNvSpPr>
          <p:nvPr>
            <p:ph sz="half" idx="1"/>
          </p:nvPr>
        </p:nvSpPr>
        <p:spPr>
          <a:xfrm>
            <a:off x="838200" y="2506662"/>
            <a:ext cx="5181600" cy="4351338"/>
          </a:xfrm>
        </p:spPr>
        <p:txBody>
          <a:bodyPr/>
          <a:lstStyle/>
          <a:p>
            <a:pPr marL="0" indent="0">
              <a:buNone/>
            </a:pPr>
            <a:r>
              <a:rPr lang="en-US" b="0" i="0" dirty="0" err="1">
                <a:solidFill>
                  <a:srgbClr val="FF0000"/>
                </a:solidFill>
                <a:effectLst/>
                <a:latin typeface="Georgia" panose="02040502050405020303" pitchFamily="18" charset="0"/>
              </a:rPr>
              <a:t>positiven</a:t>
            </a:r>
            <a:r>
              <a:rPr lang="en-US" b="0" i="0" dirty="0">
                <a:solidFill>
                  <a:srgbClr val="FF0000"/>
                </a:solidFill>
                <a:effectLst/>
                <a:latin typeface="Georgia" panose="02040502050405020303" pitchFamily="18" charset="0"/>
              </a:rPr>
              <a:t> </a:t>
            </a:r>
            <a:r>
              <a:rPr lang="en-US" b="0" i="0" dirty="0" err="1">
                <a:solidFill>
                  <a:srgbClr val="FF0000"/>
                </a:solidFill>
                <a:effectLst/>
                <a:latin typeface="Georgia" panose="02040502050405020303" pitchFamily="18" charset="0"/>
              </a:rPr>
              <a:t>Seite</a:t>
            </a:r>
            <a:r>
              <a:rPr lang="en-US" b="0" i="0" dirty="0">
                <a:solidFill>
                  <a:srgbClr val="FF0000"/>
                </a:solidFill>
                <a:effectLst/>
                <a:latin typeface="Georgia" panose="02040502050405020303" pitchFamily="18" charset="0"/>
              </a:rPr>
              <a:t> </a:t>
            </a:r>
          </a:p>
          <a:p>
            <a:pPr marL="0" indent="0">
              <a:buNone/>
            </a:pPr>
            <a:endParaRPr lang="en-US" b="0" i="0" dirty="0">
              <a:solidFill>
                <a:srgbClr val="3E3D40"/>
              </a:solidFill>
              <a:effectLst/>
              <a:latin typeface="Georgia" panose="02040502050405020303" pitchFamily="18" charset="0"/>
            </a:endParaRPr>
          </a:p>
          <a:p>
            <a:r>
              <a:rPr lang="en-US" b="0" i="0" dirty="0">
                <a:solidFill>
                  <a:srgbClr val="3E3D40"/>
                </a:solidFill>
                <a:effectLst/>
                <a:latin typeface="Georgia" panose="02040502050405020303" pitchFamily="18" charset="0"/>
              </a:rPr>
              <a:t>SEEKING/</a:t>
            </a:r>
            <a:r>
              <a:rPr lang="en-US" b="0" i="0" dirty="0" err="1">
                <a:solidFill>
                  <a:srgbClr val="3E3D40"/>
                </a:solidFill>
                <a:effectLst/>
                <a:latin typeface="Georgia" panose="02040502050405020303" pitchFamily="18" charset="0"/>
              </a:rPr>
              <a:t>Expectany</a:t>
            </a:r>
            <a:r>
              <a:rPr lang="en-US" b="0" i="0" dirty="0">
                <a:solidFill>
                  <a:srgbClr val="3E3D40"/>
                </a:solidFill>
                <a:effectLst/>
                <a:latin typeface="Georgia" panose="02040502050405020303" pitchFamily="18" charset="0"/>
              </a:rPr>
              <a:t> </a:t>
            </a:r>
          </a:p>
          <a:p>
            <a:r>
              <a:rPr lang="en-US" b="0" i="0" dirty="0">
                <a:solidFill>
                  <a:srgbClr val="3E3D40"/>
                </a:solidFill>
                <a:effectLst/>
                <a:latin typeface="Georgia" panose="02040502050405020303" pitchFamily="18" charset="0"/>
              </a:rPr>
              <a:t>CARE</a:t>
            </a:r>
          </a:p>
          <a:p>
            <a:r>
              <a:rPr lang="en-US" b="0" i="0" dirty="0">
                <a:solidFill>
                  <a:srgbClr val="3E3D40"/>
                </a:solidFill>
                <a:effectLst/>
                <a:latin typeface="Georgia" panose="02040502050405020303" pitchFamily="18" charset="0"/>
              </a:rPr>
              <a:t>PLAY /Social Joy</a:t>
            </a:r>
          </a:p>
          <a:p>
            <a:r>
              <a:rPr lang="en-US" b="0" i="0" dirty="0">
                <a:solidFill>
                  <a:srgbClr val="3E3D40"/>
                </a:solidFill>
                <a:effectLst/>
                <a:latin typeface="Georgia" panose="02040502050405020303" pitchFamily="18" charset="0"/>
              </a:rPr>
              <a:t>LUST </a:t>
            </a:r>
            <a:endParaRPr lang="de-AT" dirty="0"/>
          </a:p>
        </p:txBody>
      </p:sp>
      <p:sp>
        <p:nvSpPr>
          <p:cNvPr id="4" name="Inhaltsplatzhalter 3">
            <a:extLst>
              <a:ext uri="{FF2B5EF4-FFF2-40B4-BE49-F238E27FC236}">
                <a16:creationId xmlns:a16="http://schemas.microsoft.com/office/drawing/2014/main" id="{AC589E15-BDBA-48A0-BD00-5BE1E5A9C266}"/>
              </a:ext>
            </a:extLst>
          </p:cNvPr>
          <p:cNvSpPr>
            <a:spLocks noGrp="1"/>
          </p:cNvSpPr>
          <p:nvPr>
            <p:ph sz="half" idx="2"/>
          </p:nvPr>
        </p:nvSpPr>
        <p:spPr>
          <a:xfrm>
            <a:off x="6096000" y="2506662"/>
            <a:ext cx="5181600" cy="4351338"/>
          </a:xfrm>
        </p:spPr>
        <p:txBody>
          <a:bodyPr/>
          <a:lstStyle/>
          <a:p>
            <a:pPr marL="0" indent="0">
              <a:buNone/>
            </a:pPr>
            <a:r>
              <a:rPr lang="de-DE" dirty="0">
                <a:solidFill>
                  <a:srgbClr val="FF0000"/>
                </a:solidFill>
              </a:rPr>
              <a:t>negative Seite</a:t>
            </a:r>
          </a:p>
          <a:p>
            <a:pPr marL="0" indent="0">
              <a:buNone/>
            </a:pPr>
            <a:endParaRPr lang="de-DE" dirty="0"/>
          </a:p>
          <a:p>
            <a:r>
              <a:rPr lang="de-AT" b="0" i="0" dirty="0">
                <a:solidFill>
                  <a:srgbClr val="3E3D40"/>
                </a:solidFill>
                <a:effectLst/>
                <a:latin typeface="Georgia" panose="02040502050405020303" pitchFamily="18" charset="0"/>
              </a:rPr>
              <a:t>FEAR/Angst </a:t>
            </a:r>
          </a:p>
          <a:p>
            <a:r>
              <a:rPr lang="de-AT" dirty="0">
                <a:solidFill>
                  <a:srgbClr val="3E3D40"/>
                </a:solidFill>
                <a:latin typeface="Georgia" panose="02040502050405020303" pitchFamily="18" charset="0"/>
              </a:rPr>
              <a:t>PANIC/</a:t>
            </a:r>
            <a:r>
              <a:rPr lang="de-AT" dirty="0" err="1">
                <a:solidFill>
                  <a:srgbClr val="3E3D40"/>
                </a:solidFill>
                <a:latin typeface="Georgia" panose="02040502050405020303" pitchFamily="18" charset="0"/>
              </a:rPr>
              <a:t>Sadness</a:t>
            </a:r>
            <a:r>
              <a:rPr lang="de-AT" b="0" i="0" dirty="0">
                <a:solidFill>
                  <a:srgbClr val="3E3D40"/>
                </a:solidFill>
                <a:effectLst/>
                <a:latin typeface="Georgia" panose="02040502050405020303" pitchFamily="18" charset="0"/>
              </a:rPr>
              <a:t> </a:t>
            </a:r>
          </a:p>
          <a:p>
            <a:r>
              <a:rPr lang="de-AT" dirty="0">
                <a:solidFill>
                  <a:srgbClr val="3E3D40"/>
                </a:solidFill>
                <a:latin typeface="Georgia" panose="02040502050405020303" pitchFamily="18" charset="0"/>
              </a:rPr>
              <a:t>RAGE/Anger</a:t>
            </a:r>
            <a:endParaRPr lang="de-AT" dirty="0"/>
          </a:p>
        </p:txBody>
      </p:sp>
      <p:sp>
        <p:nvSpPr>
          <p:cNvPr id="5" name="Textfeld 4">
            <a:extLst>
              <a:ext uri="{FF2B5EF4-FFF2-40B4-BE49-F238E27FC236}">
                <a16:creationId xmlns:a16="http://schemas.microsoft.com/office/drawing/2014/main" id="{3DF6D3BD-15B7-403E-9C47-DDA132AACB85}"/>
              </a:ext>
            </a:extLst>
          </p:cNvPr>
          <p:cNvSpPr txBox="1"/>
          <p:nvPr/>
        </p:nvSpPr>
        <p:spPr>
          <a:xfrm>
            <a:off x="579122" y="6123543"/>
            <a:ext cx="11186160" cy="646331"/>
          </a:xfrm>
          <a:prstGeom prst="rect">
            <a:avLst/>
          </a:prstGeom>
          <a:noFill/>
        </p:spPr>
        <p:txBody>
          <a:bodyPr wrap="square" rtlCol="0">
            <a:spAutoFit/>
          </a:bodyPr>
          <a:lstStyle/>
          <a:p>
            <a:r>
              <a:rPr lang="de-AT" b="0" i="0" dirty="0">
                <a:solidFill>
                  <a:srgbClr val="4D5156"/>
                </a:solidFill>
                <a:effectLst/>
                <a:latin typeface="arial" panose="020B0604020202020204" pitchFamily="34" charset="0"/>
              </a:rPr>
              <a:t>* Seit Ende der 1970er Jahre erforschte </a:t>
            </a:r>
            <a:r>
              <a:rPr lang="de-AT" b="0" i="0" dirty="0" err="1">
                <a:solidFill>
                  <a:srgbClr val="4D5156"/>
                </a:solidFill>
                <a:effectLst/>
                <a:latin typeface="arial" panose="020B0604020202020204" pitchFamily="34" charset="0"/>
              </a:rPr>
              <a:t>Jaak</a:t>
            </a:r>
            <a:r>
              <a:rPr lang="de-AT" b="0" i="0" dirty="0">
                <a:solidFill>
                  <a:srgbClr val="4D5156"/>
                </a:solidFill>
                <a:effectLst/>
                <a:latin typeface="arial" panose="020B0604020202020204" pitchFamily="34" charset="0"/>
              </a:rPr>
              <a:t> </a:t>
            </a:r>
            <a:r>
              <a:rPr lang="de-AT" b="0" i="0" dirty="0" err="1">
                <a:solidFill>
                  <a:srgbClr val="4D5156"/>
                </a:solidFill>
                <a:effectLst/>
                <a:latin typeface="arial" panose="020B0604020202020204" pitchFamily="34" charset="0"/>
              </a:rPr>
              <a:t>Panksepp</a:t>
            </a:r>
            <a:r>
              <a:rPr lang="de-AT" b="0" i="0" dirty="0">
                <a:solidFill>
                  <a:srgbClr val="4D5156"/>
                </a:solidFill>
                <a:effectLst/>
                <a:latin typeface="arial" panose="020B0604020202020204" pitchFamily="34" charset="0"/>
              </a:rPr>
              <a:t> die Zusammenhänge zwischen Hirnaktivität und Sozialverhalten. </a:t>
            </a:r>
            <a:endParaRPr lang="de-AT" dirty="0"/>
          </a:p>
        </p:txBody>
      </p:sp>
    </p:spTree>
    <p:extLst>
      <p:ext uri="{BB962C8B-B14F-4D97-AF65-F5344CB8AC3E}">
        <p14:creationId xmlns:p14="http://schemas.microsoft.com/office/powerpoint/2010/main" val="3295773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A4D896-4FCA-4654-8CE8-3302365D9109}"/>
              </a:ext>
            </a:extLst>
          </p:cNvPr>
          <p:cNvSpPr>
            <a:spLocks noGrp="1"/>
          </p:cNvSpPr>
          <p:nvPr>
            <p:ph type="title"/>
          </p:nvPr>
        </p:nvSpPr>
        <p:spPr>
          <a:xfrm>
            <a:off x="595630" y="-142947"/>
            <a:ext cx="11000739" cy="1325563"/>
          </a:xfrm>
        </p:spPr>
        <p:txBody>
          <a:bodyPr>
            <a:normAutofit/>
          </a:bodyPr>
          <a:lstStyle/>
          <a:p>
            <a:pPr algn="ctr"/>
            <a:r>
              <a:rPr lang="de-DE" sz="3200" b="1" dirty="0">
                <a:solidFill>
                  <a:srgbClr val="FF0000"/>
                </a:solidFill>
                <a:latin typeface="Constantia" panose="02030602050306030303" pitchFamily="18" charset="0"/>
                <a:ea typeface="Times New Roman" panose="02020603050405020304" pitchFamily="18" charset="0"/>
                <a:cs typeface="Times New Roman" panose="02020603050405020304" pitchFamily="18" charset="0"/>
              </a:rPr>
              <a:t>Die neuronalen Schaltkreise von Vergnügen und Genuss</a:t>
            </a:r>
            <a:endParaRPr lang="de-AT" sz="3200" dirty="0">
              <a:solidFill>
                <a:srgbClr val="FF0000"/>
              </a:solidFill>
            </a:endParaRPr>
          </a:p>
        </p:txBody>
      </p:sp>
      <p:pic>
        <p:nvPicPr>
          <p:cNvPr id="5" name="Picture 2" descr="C:\Users\Edi.DESKTOP-CRHO3QB\AppData\Local\Packages\microsoft.windowscommunicationsapps_8wekyb3d8bbwe\LocalState\Files\S0\19065\Attachments\IMG-20190615-WA0006[19313].jpg">
            <a:extLst>
              <a:ext uri="{FF2B5EF4-FFF2-40B4-BE49-F238E27FC236}">
                <a16:creationId xmlns:a16="http://schemas.microsoft.com/office/drawing/2014/main" id="{C5EB642A-5C93-45B2-9764-EA6DCA48F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2162" y="1888981"/>
            <a:ext cx="3726764" cy="4969019"/>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a:extLst>
              <a:ext uri="{FF2B5EF4-FFF2-40B4-BE49-F238E27FC236}">
                <a16:creationId xmlns:a16="http://schemas.microsoft.com/office/drawing/2014/main" id="{3CD16D25-48FF-4FB7-8768-293587DE0149}"/>
              </a:ext>
            </a:extLst>
          </p:cNvPr>
          <p:cNvPicPr/>
          <p:nvPr/>
        </p:nvPicPr>
        <p:blipFill>
          <a:blip r:embed="rId3"/>
          <a:stretch>
            <a:fillRect/>
          </a:stretch>
        </p:blipFill>
        <p:spPr>
          <a:xfrm>
            <a:off x="3799839" y="1812608"/>
            <a:ext cx="4592323" cy="4296044"/>
          </a:xfrm>
          <a:prstGeom prst="rect">
            <a:avLst/>
          </a:prstGeom>
        </p:spPr>
      </p:pic>
      <p:pic>
        <p:nvPicPr>
          <p:cNvPr id="7" name="Picture 4" descr="Das Bild zeigt eine Muter, das ihr Baby mit KÃ¼ssen Ã¼berhÃ¤uft.">
            <a:extLst>
              <a:ext uri="{FF2B5EF4-FFF2-40B4-BE49-F238E27FC236}">
                <a16:creationId xmlns:a16="http://schemas.microsoft.com/office/drawing/2014/main" id="{A4E70FE1-7737-4899-ADFF-4C34FE947E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74" y="3795371"/>
            <a:ext cx="3799840" cy="213741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BE7ED24A-28B9-4CE8-BE41-CC2DCF0F467D}"/>
              </a:ext>
            </a:extLst>
          </p:cNvPr>
          <p:cNvSpPr txBox="1"/>
          <p:nvPr/>
        </p:nvSpPr>
        <p:spPr>
          <a:xfrm>
            <a:off x="73074" y="6108652"/>
            <a:ext cx="3726764" cy="369332"/>
          </a:xfrm>
          <a:prstGeom prst="rect">
            <a:avLst/>
          </a:prstGeom>
          <a:noFill/>
        </p:spPr>
        <p:txBody>
          <a:bodyPr wrap="square" rtlCol="0">
            <a:spAutoFit/>
          </a:bodyPr>
          <a:lstStyle/>
          <a:p>
            <a:pPr algn="ctr"/>
            <a:r>
              <a:rPr lang="de-DE" dirty="0"/>
              <a:t>Oxytocin = Kuschelhormon</a:t>
            </a:r>
            <a:endParaRPr lang="de-AT" dirty="0"/>
          </a:p>
        </p:txBody>
      </p:sp>
    </p:spTree>
    <p:extLst>
      <p:ext uri="{BB962C8B-B14F-4D97-AF65-F5344CB8AC3E}">
        <p14:creationId xmlns:p14="http://schemas.microsoft.com/office/powerpoint/2010/main" val="522899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Bildergebnis für moshe szyf">
            <a:extLst>
              <a:ext uri="{FF2B5EF4-FFF2-40B4-BE49-F238E27FC236}">
                <a16:creationId xmlns:a16="http://schemas.microsoft.com/office/drawing/2014/main" id="{F8E3B2EE-C3BA-42D7-855E-68DE74D3B0F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272345" y="97742"/>
            <a:ext cx="3871595" cy="2176780"/>
          </a:xfrm>
          <a:prstGeom prst="rect">
            <a:avLst/>
          </a:prstGeom>
          <a:noFill/>
          <a:ln>
            <a:noFill/>
          </a:ln>
        </p:spPr>
      </p:pic>
      <p:sp>
        <p:nvSpPr>
          <p:cNvPr id="4" name="Textfeld 3">
            <a:extLst>
              <a:ext uri="{FF2B5EF4-FFF2-40B4-BE49-F238E27FC236}">
                <a16:creationId xmlns:a16="http://schemas.microsoft.com/office/drawing/2014/main" id="{CB944E5D-4E1F-43DE-8440-47C8EEFED628}"/>
              </a:ext>
            </a:extLst>
          </p:cNvPr>
          <p:cNvSpPr txBox="1"/>
          <p:nvPr/>
        </p:nvSpPr>
        <p:spPr>
          <a:xfrm>
            <a:off x="573562" y="2379851"/>
            <a:ext cx="10817524" cy="4478149"/>
          </a:xfrm>
          <a:prstGeom prst="rect">
            <a:avLst/>
          </a:prstGeom>
          <a:noFill/>
        </p:spPr>
        <p:txBody>
          <a:bodyPr wrap="square" rtlCol="0">
            <a:spAutoFit/>
          </a:bodyPr>
          <a:lstStyle/>
          <a:p>
            <a:pPr algn="just">
              <a:lnSpc>
                <a:spcPct val="150000"/>
              </a:lnSpc>
              <a:spcBef>
                <a:spcPts val="600"/>
              </a:spcBef>
              <a:spcAft>
                <a:spcPts val="600"/>
              </a:spcAft>
            </a:pPr>
            <a:r>
              <a:rPr lang="de-AT" sz="2400" b="1" dirty="0">
                <a:latin typeface="Arial" panose="020B0604020202020204" pitchFamily="34" charset="0"/>
                <a:cs typeface="Arial" panose="020B0604020202020204" pitchFamily="34" charset="0"/>
              </a:rPr>
              <a:t>Moshe </a:t>
            </a:r>
            <a:r>
              <a:rPr lang="de-AT" sz="2400" b="1" dirty="0" err="1">
                <a:latin typeface="Arial" panose="020B0604020202020204" pitchFamily="34" charset="0"/>
                <a:cs typeface="Arial" panose="020B0604020202020204" pitchFamily="34" charset="0"/>
              </a:rPr>
              <a:t>Szyf</a:t>
            </a:r>
            <a:r>
              <a:rPr lang="de-AT" sz="2400" dirty="0">
                <a:latin typeface="Arial" panose="020B0604020202020204" pitchFamily="34" charset="0"/>
                <a:cs typeface="Arial" panose="020B0604020202020204" pitchFamily="34" charset="0"/>
              </a:rPr>
              <a:t>  *1955</a:t>
            </a:r>
            <a:r>
              <a:rPr lang="en-GB" sz="2400" dirty="0">
                <a:latin typeface="Arial" panose="020B0604020202020204" pitchFamily="34" charset="0"/>
                <a:cs typeface="Arial" panose="020B0604020202020204" pitchFamily="34" charset="0"/>
              </a:rPr>
              <a:t> </a:t>
            </a:r>
            <a:r>
              <a:rPr lang="de-AT" sz="2400" dirty="0">
                <a:latin typeface="Arial" panose="020B0604020202020204" pitchFamily="34" charset="0"/>
                <a:cs typeface="Arial" panose="020B0604020202020204" pitchFamily="34" charset="0"/>
              </a:rPr>
              <a:t>ist einer der Pioniere auf dem Gebiet der Epigenetik. </a:t>
            </a:r>
            <a:r>
              <a:rPr lang="de-DE" sz="2400" dirty="0">
                <a:latin typeface="Arial" panose="020B0604020202020204" pitchFamily="34" charset="0"/>
                <a:cs typeface="Arial" panose="020B0604020202020204" pitchFamily="34" charset="0"/>
              </a:rPr>
              <a:t>Seine Forschung konzentriert sich auf das Verständnis der breiten Implikationen epigenetischer Mechanismen für menschliches Verhalten, Gesundheit und Krankheit. </a:t>
            </a:r>
          </a:p>
          <a:p>
            <a:pPr algn="just">
              <a:lnSpc>
                <a:spcPct val="150000"/>
              </a:lnSpc>
              <a:spcBef>
                <a:spcPts val="600"/>
              </a:spcBef>
              <a:spcAft>
                <a:spcPts val="600"/>
              </a:spcAft>
            </a:pPr>
            <a:r>
              <a:rPr lang="de-DE" sz="2400" dirty="0">
                <a:latin typeface="Arial" panose="020B0604020202020204" pitchFamily="34" charset="0"/>
                <a:cs typeface="Arial" panose="020B0604020202020204" pitchFamily="34" charset="0"/>
              </a:rPr>
              <a:t>Er hat </a:t>
            </a:r>
            <a:r>
              <a:rPr lang="de-AT" sz="2400" dirty="0">
                <a:latin typeface="Arial" panose="020B0604020202020204" pitchFamily="34" charset="0"/>
                <a:ea typeface="Times New Roman" panose="02020603050405020304" pitchFamily="18" charset="0"/>
                <a:cs typeface="Arial" panose="020B0604020202020204" pitchFamily="34" charset="0"/>
              </a:rPr>
              <a:t>die ersten Beweise dafür postuliert und geliefert, </a:t>
            </a:r>
            <a:r>
              <a:rPr lang="de-AT"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dass das „soziale Umfeld" die DNA-Methylierung verändern kann</a:t>
            </a:r>
            <a:r>
              <a:rPr lang="de-AT" sz="2400" dirty="0">
                <a:latin typeface="Arial" panose="020B0604020202020204" pitchFamily="34" charset="0"/>
                <a:ea typeface="Times New Roman" panose="02020603050405020304" pitchFamily="18" charset="0"/>
                <a:cs typeface="Arial" panose="020B0604020202020204" pitchFamily="34" charset="0"/>
              </a:rPr>
              <a:t>, was infolge das aufstrebende Feld der </a:t>
            </a:r>
            <a:r>
              <a:rPr lang="de-AT"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„sozialen Epigenetik“</a:t>
            </a:r>
            <a:r>
              <a:rPr lang="de-AT" sz="2400" b="1" dirty="0">
                <a:latin typeface="Arial" panose="020B0604020202020204" pitchFamily="34" charset="0"/>
                <a:ea typeface="Times New Roman" panose="02020603050405020304" pitchFamily="18" charset="0"/>
                <a:cs typeface="Arial" panose="020B0604020202020204" pitchFamily="34" charset="0"/>
              </a:rPr>
              <a:t> </a:t>
            </a:r>
            <a:r>
              <a:rPr lang="de-AT" sz="2400" dirty="0">
                <a:latin typeface="Arial" panose="020B0604020202020204" pitchFamily="34" charset="0"/>
                <a:ea typeface="Times New Roman" panose="02020603050405020304" pitchFamily="18" charset="0"/>
                <a:cs typeface="Arial" panose="020B0604020202020204" pitchFamily="34" charset="0"/>
              </a:rPr>
              <a:t>hervorbrachte. </a:t>
            </a:r>
          </a:p>
          <a:p>
            <a:endParaRPr lang="de-AT" dirty="0"/>
          </a:p>
        </p:txBody>
      </p:sp>
      <p:sp>
        <p:nvSpPr>
          <p:cNvPr id="5" name="Textfeld 4">
            <a:extLst>
              <a:ext uri="{FF2B5EF4-FFF2-40B4-BE49-F238E27FC236}">
                <a16:creationId xmlns:a16="http://schemas.microsoft.com/office/drawing/2014/main" id="{DF64FD61-CEA5-4B57-A64B-DB7B18A9ACF0}"/>
              </a:ext>
            </a:extLst>
          </p:cNvPr>
          <p:cNvSpPr txBox="1"/>
          <p:nvPr/>
        </p:nvSpPr>
        <p:spPr>
          <a:xfrm>
            <a:off x="8614722" y="862957"/>
            <a:ext cx="3071004" cy="923330"/>
          </a:xfrm>
          <a:prstGeom prst="rect">
            <a:avLst/>
          </a:prstGeom>
          <a:noFill/>
        </p:spPr>
        <p:txBody>
          <a:bodyPr wrap="square" rtlCol="0">
            <a:spAutoFit/>
          </a:bodyPr>
          <a:lstStyle/>
          <a:p>
            <a:r>
              <a:rPr lang="de-AT" dirty="0"/>
              <a:t>Lehrt an der </a:t>
            </a:r>
            <a:r>
              <a:rPr lang="de-AT" b="1" dirty="0"/>
              <a:t>McGill University in Montreal. </a:t>
            </a:r>
          </a:p>
          <a:p>
            <a:endParaRPr lang="de-AT" b="1" dirty="0"/>
          </a:p>
        </p:txBody>
      </p:sp>
    </p:spTree>
    <p:extLst>
      <p:ext uri="{BB962C8B-B14F-4D97-AF65-F5344CB8AC3E}">
        <p14:creationId xmlns:p14="http://schemas.microsoft.com/office/powerpoint/2010/main" val="1346547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A01F3FA0-F488-4A22-A6A0-358841672502}"/>
              </a:ext>
            </a:extLst>
          </p:cNvPr>
          <p:cNvPicPr>
            <a:picLocks noChangeAspect="1"/>
          </p:cNvPicPr>
          <p:nvPr/>
        </p:nvPicPr>
        <p:blipFill>
          <a:blip r:embed="rId2"/>
          <a:stretch>
            <a:fillRect/>
          </a:stretch>
        </p:blipFill>
        <p:spPr>
          <a:xfrm>
            <a:off x="109537" y="1487973"/>
            <a:ext cx="11972925" cy="4229100"/>
          </a:xfrm>
          <a:prstGeom prst="rect">
            <a:avLst/>
          </a:prstGeom>
        </p:spPr>
      </p:pic>
      <p:sp>
        <p:nvSpPr>
          <p:cNvPr id="3" name="Textfeld 2">
            <a:extLst>
              <a:ext uri="{FF2B5EF4-FFF2-40B4-BE49-F238E27FC236}">
                <a16:creationId xmlns:a16="http://schemas.microsoft.com/office/drawing/2014/main" id="{4F3F4027-BA2E-4F02-B9EC-28C26B1C72B8}"/>
              </a:ext>
            </a:extLst>
          </p:cNvPr>
          <p:cNvSpPr txBox="1"/>
          <p:nvPr/>
        </p:nvSpPr>
        <p:spPr>
          <a:xfrm>
            <a:off x="3664298" y="2582615"/>
            <a:ext cx="4863402" cy="2039815"/>
          </a:xfrm>
          <a:prstGeom prst="rect">
            <a:avLst/>
          </a:prstGeom>
          <a:solidFill>
            <a:schemeClr val="bg1"/>
          </a:solidFill>
        </p:spPr>
        <p:txBody>
          <a:bodyPr wrap="square" rtlCol="0">
            <a:spAutoFit/>
          </a:bodyPr>
          <a:lstStyle/>
          <a:p>
            <a:endParaRPr lang="de-AT" dirty="0"/>
          </a:p>
        </p:txBody>
      </p:sp>
    </p:spTree>
    <p:extLst>
      <p:ext uri="{BB962C8B-B14F-4D97-AF65-F5344CB8AC3E}">
        <p14:creationId xmlns:p14="http://schemas.microsoft.com/office/powerpoint/2010/main" val="4165979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F352C3EF-3D11-4B8C-B796-AF26BDBBDF5C}"/>
              </a:ext>
            </a:extLst>
          </p:cNvPr>
          <p:cNvSpPr txBox="1"/>
          <p:nvPr/>
        </p:nvSpPr>
        <p:spPr>
          <a:xfrm>
            <a:off x="1308339" y="612475"/>
            <a:ext cx="10299940" cy="6001643"/>
          </a:xfrm>
          <a:prstGeom prst="rect">
            <a:avLst/>
          </a:prstGeom>
          <a:noFill/>
        </p:spPr>
        <p:txBody>
          <a:bodyPr wrap="square" rtlCol="0">
            <a:spAutoFit/>
          </a:bodyPr>
          <a:lstStyle/>
          <a:p>
            <a:r>
              <a:rPr lang="de-AT" sz="2400" dirty="0">
                <a:solidFill>
                  <a:srgbClr val="FF0000"/>
                </a:solidFill>
                <a:latin typeface="Arial" panose="020B0604020202020204" pitchFamily="34" charset="0"/>
                <a:cs typeface="Arial" panose="020B0604020202020204" pitchFamily="34" charset="0"/>
              </a:rPr>
              <a:t>Oxytocin </a:t>
            </a:r>
            <a:r>
              <a:rPr lang="de-AT" sz="2400" dirty="0">
                <a:latin typeface="Arial" panose="020B0604020202020204" pitchFamily="34" charset="0"/>
                <a:cs typeface="Arial" panose="020B0604020202020204" pitchFamily="34" charset="0"/>
              </a:rPr>
              <a:t>ist der vermutlich </a:t>
            </a:r>
            <a:r>
              <a:rPr lang="de-AT" sz="2400" dirty="0" err="1">
                <a:latin typeface="Arial" panose="020B0604020202020204" pitchFamily="34" charset="0"/>
                <a:cs typeface="Arial" panose="020B0604020202020204" pitchFamily="34" charset="0"/>
              </a:rPr>
              <a:t>bindungsstiftendste</a:t>
            </a:r>
            <a:r>
              <a:rPr lang="de-AT" sz="2400" dirty="0">
                <a:latin typeface="Arial" panose="020B0604020202020204" pitchFamily="34" charset="0"/>
                <a:cs typeface="Arial" panose="020B0604020202020204" pitchFamily="34" charset="0"/>
              </a:rPr>
              <a:t> Neurotransmitter mit seinem Oxytocin-Rezeptor (OXTR) –Gen. </a:t>
            </a:r>
          </a:p>
          <a:p>
            <a:endParaRPr lang="de-AT" sz="2400" dirty="0">
              <a:latin typeface="Arial" panose="020B0604020202020204" pitchFamily="34" charset="0"/>
              <a:cs typeface="Arial" panose="020B0604020202020204" pitchFamily="34" charset="0"/>
            </a:endParaRPr>
          </a:p>
          <a:p>
            <a:r>
              <a:rPr lang="de-AT" sz="2400" dirty="0">
                <a:solidFill>
                  <a:srgbClr val="FF0000"/>
                </a:solidFill>
                <a:latin typeface="Arial" panose="020B0604020202020204" pitchFamily="34" charset="0"/>
                <a:cs typeface="Arial" panose="020B0604020202020204" pitchFamily="34" charset="0"/>
              </a:rPr>
              <a:t>Serotonin</a:t>
            </a:r>
            <a:r>
              <a:rPr lang="de-AT" sz="2400" dirty="0">
                <a:latin typeface="Arial" panose="020B0604020202020204" pitchFamily="34" charset="0"/>
                <a:cs typeface="Arial" panose="020B0604020202020204" pitchFamily="34" charset="0"/>
              </a:rPr>
              <a:t> hat einen starken Einfluss auf emotionale Zustände wie Furcht und Angst.</a:t>
            </a:r>
          </a:p>
          <a:p>
            <a:endParaRPr lang="de-AT" sz="2400" dirty="0">
              <a:latin typeface="Arial" panose="020B0604020202020204" pitchFamily="34" charset="0"/>
              <a:cs typeface="Arial" panose="020B0604020202020204" pitchFamily="34" charset="0"/>
            </a:endParaRPr>
          </a:p>
          <a:p>
            <a:r>
              <a:rPr lang="de-AT" sz="2400" dirty="0">
                <a:latin typeface="Arial" panose="020B0604020202020204" pitchFamily="34" charset="0"/>
                <a:cs typeface="Arial" panose="020B0604020202020204" pitchFamily="34" charset="0"/>
              </a:rPr>
              <a:t>Niedrige Serotonin-Spiegel sind verantwortlich für die impulsive Aggression.</a:t>
            </a:r>
          </a:p>
          <a:p>
            <a:endParaRPr lang="de-AT" sz="2400" dirty="0">
              <a:latin typeface="Arial" panose="020B0604020202020204" pitchFamily="34" charset="0"/>
              <a:cs typeface="Arial" panose="020B0604020202020204" pitchFamily="34" charset="0"/>
            </a:endParaRPr>
          </a:p>
          <a:p>
            <a:r>
              <a:rPr lang="de-AT" sz="2400" dirty="0">
                <a:latin typeface="Arial" panose="020B0604020202020204" pitchFamily="34" charset="0"/>
                <a:cs typeface="Arial" panose="020B0604020202020204" pitchFamily="34" charset="0"/>
              </a:rPr>
              <a:t>Wichtig sind die Stresshormone - </a:t>
            </a:r>
            <a:r>
              <a:rPr lang="de-AT" sz="2400" dirty="0">
                <a:solidFill>
                  <a:srgbClr val="FF0000"/>
                </a:solidFill>
                <a:latin typeface="Arial" panose="020B0604020202020204" pitchFamily="34" charset="0"/>
                <a:cs typeface="Arial" panose="020B0604020202020204" pitchFamily="34" charset="0"/>
              </a:rPr>
              <a:t>Adrenalin und Kortisol </a:t>
            </a:r>
            <a:r>
              <a:rPr lang="de-AT" sz="2400" dirty="0">
                <a:latin typeface="Arial" panose="020B0604020202020204" pitchFamily="34" charset="0"/>
                <a:cs typeface="Arial" panose="020B0604020202020204" pitchFamily="34" charset="0"/>
              </a:rPr>
              <a:t>- und deren Einfluss auf die neuronale Furchtmatrix. Auch sind die Glucocorticoid-Rezeptoren am kontextuellen Angstgedächtnis beteiligt.</a:t>
            </a:r>
          </a:p>
          <a:p>
            <a:endParaRPr lang="de-AT" sz="2400" dirty="0">
              <a:latin typeface="Arial" panose="020B0604020202020204" pitchFamily="34" charset="0"/>
              <a:cs typeface="Arial" panose="020B0604020202020204" pitchFamily="34" charset="0"/>
            </a:endParaRPr>
          </a:p>
          <a:p>
            <a:r>
              <a:rPr lang="de-AT" sz="2400" dirty="0">
                <a:latin typeface="Arial" panose="020B0604020202020204" pitchFamily="34" charset="0"/>
                <a:cs typeface="Arial" panose="020B0604020202020204" pitchFamily="34" charset="0"/>
              </a:rPr>
              <a:t>Berührungsinduzierte Gesichtskonditionierung wird durch </a:t>
            </a:r>
            <a:r>
              <a:rPr lang="de-AT" sz="2400" dirty="0">
                <a:solidFill>
                  <a:srgbClr val="FF0000"/>
                </a:solidFill>
                <a:latin typeface="Arial" panose="020B0604020202020204" pitchFamily="34" charset="0"/>
                <a:cs typeface="Arial" panose="020B0604020202020204" pitchFamily="34" charset="0"/>
              </a:rPr>
              <a:t>endogene Opioide</a:t>
            </a:r>
            <a:r>
              <a:rPr lang="de-AT" sz="2400" dirty="0">
                <a:latin typeface="Arial" panose="020B0604020202020204" pitchFamily="34" charset="0"/>
                <a:cs typeface="Arial" panose="020B0604020202020204" pitchFamily="34" charset="0"/>
              </a:rPr>
              <a:t> vermittelt (</a:t>
            </a:r>
            <a:r>
              <a:rPr lang="de-AT" sz="2400" u="sng"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Sarah R Moore</a:t>
            </a:r>
            <a:r>
              <a:rPr lang="de-AT" sz="2400" u="sng" dirty="0">
                <a:latin typeface="Arial" panose="020B0604020202020204" pitchFamily="34" charset="0"/>
                <a:cs typeface="Arial" panose="020B0604020202020204" pitchFamily="34" charset="0"/>
              </a:rPr>
              <a:t> </a:t>
            </a:r>
            <a:r>
              <a:rPr lang="de-AT" sz="2400" dirty="0">
                <a:latin typeface="Arial" panose="020B0604020202020204" pitchFamily="34" charset="0"/>
                <a:cs typeface="Arial" panose="020B0604020202020204" pitchFamily="34" charset="0"/>
              </a:rPr>
              <a:t>, 2018).</a:t>
            </a:r>
          </a:p>
          <a:p>
            <a:endParaRPr lang="de-A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9865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ADFFF16-CBAB-4DFD-AC2E-666F76441514}"/>
              </a:ext>
            </a:extLst>
          </p:cNvPr>
          <p:cNvPicPr/>
          <p:nvPr/>
        </p:nvPicPr>
        <p:blipFill>
          <a:blip r:embed="rId2"/>
          <a:stretch>
            <a:fillRect/>
          </a:stretch>
        </p:blipFill>
        <p:spPr>
          <a:xfrm>
            <a:off x="1585413" y="1140279"/>
            <a:ext cx="5472430" cy="3009900"/>
          </a:xfrm>
          <a:prstGeom prst="rect">
            <a:avLst/>
          </a:prstGeom>
        </p:spPr>
      </p:pic>
      <p:sp>
        <p:nvSpPr>
          <p:cNvPr id="5" name="Textfeld 4">
            <a:extLst>
              <a:ext uri="{FF2B5EF4-FFF2-40B4-BE49-F238E27FC236}">
                <a16:creationId xmlns:a16="http://schemas.microsoft.com/office/drawing/2014/main" id="{7EEE5797-CD43-43E7-90DB-6A17B95D1A31}"/>
              </a:ext>
            </a:extLst>
          </p:cNvPr>
          <p:cNvSpPr txBox="1"/>
          <p:nvPr/>
        </p:nvSpPr>
        <p:spPr>
          <a:xfrm>
            <a:off x="206829" y="185057"/>
            <a:ext cx="11800114" cy="523220"/>
          </a:xfrm>
          <a:prstGeom prst="rect">
            <a:avLst/>
          </a:prstGeom>
          <a:noFill/>
        </p:spPr>
        <p:txBody>
          <a:bodyPr wrap="square" rtlCol="0">
            <a:spAutoFit/>
          </a:bodyPr>
          <a:lstStyle/>
          <a:p>
            <a:pPr algn="ctr"/>
            <a:r>
              <a:rPr lang="de-AT" sz="2800" b="1" dirty="0">
                <a:solidFill>
                  <a:srgbClr val="FF0000"/>
                </a:solidFill>
              </a:rPr>
              <a:t>Oxytocin-Rezeptoren des Hippocampus ermöglichen soziale Anerkennung</a:t>
            </a:r>
          </a:p>
        </p:txBody>
      </p:sp>
      <p:sp>
        <p:nvSpPr>
          <p:cNvPr id="6" name="Textfeld 5">
            <a:extLst>
              <a:ext uri="{FF2B5EF4-FFF2-40B4-BE49-F238E27FC236}">
                <a16:creationId xmlns:a16="http://schemas.microsoft.com/office/drawing/2014/main" id="{2386D42D-AF9B-4CD0-B119-F4FDCA4BA163}"/>
              </a:ext>
            </a:extLst>
          </p:cNvPr>
          <p:cNvSpPr txBox="1"/>
          <p:nvPr/>
        </p:nvSpPr>
        <p:spPr>
          <a:xfrm>
            <a:off x="7456714" y="1140279"/>
            <a:ext cx="4267926" cy="5532664"/>
          </a:xfrm>
          <a:prstGeom prst="rect">
            <a:avLst/>
          </a:prstGeom>
          <a:noFill/>
        </p:spPr>
        <p:txBody>
          <a:bodyPr wrap="square" rtlCol="0">
            <a:spAutoFit/>
          </a:bodyPr>
          <a:lstStyle/>
          <a:p>
            <a:pPr algn="just"/>
            <a:r>
              <a:rPr lang="de-AT" sz="2200" dirty="0"/>
              <a:t>Die </a:t>
            </a:r>
            <a:r>
              <a:rPr lang="de-AT" sz="2200" b="1" dirty="0"/>
              <a:t>Berechnung der sozialen Reize  </a:t>
            </a:r>
            <a:r>
              <a:rPr lang="de-AT" sz="2200" dirty="0"/>
              <a:t>erfolgt im Gyrus-CA3-Schaltkreis, einer Untereinheit des </a:t>
            </a:r>
            <a:r>
              <a:rPr lang="de-AT" sz="2200" b="1" dirty="0"/>
              <a:t>hinteren Hippocampus.</a:t>
            </a:r>
            <a:r>
              <a:rPr lang="de-AT" sz="2200" dirty="0"/>
              <a:t> DG-CA3 ist </a:t>
            </a:r>
            <a:r>
              <a:rPr lang="de-DE" sz="2200" dirty="0"/>
              <a:t>ein </a:t>
            </a:r>
            <a:r>
              <a:rPr lang="de-DE" sz="2200" dirty="0">
                <a:solidFill>
                  <a:srgbClr val="FF0000"/>
                </a:solidFill>
              </a:rPr>
              <a:t>Netzwerk von </a:t>
            </a:r>
            <a:r>
              <a:rPr lang="de-DE" sz="2200" b="1" dirty="0">
                <a:solidFill>
                  <a:srgbClr val="FF0000"/>
                </a:solidFill>
              </a:rPr>
              <a:t>Oxytocin-sensitiven Neuronen</a:t>
            </a:r>
            <a:r>
              <a:rPr lang="de-AT" sz="2200" b="1" dirty="0">
                <a:solidFill>
                  <a:srgbClr val="FF0000"/>
                </a:solidFill>
              </a:rPr>
              <a:t>.</a:t>
            </a:r>
          </a:p>
          <a:p>
            <a:pPr algn="just"/>
            <a:r>
              <a:rPr lang="de-AT" sz="2200" dirty="0"/>
              <a:t>Von dort werden die sozialen Signale außerhalb des Hippocampus an einen Bereich im Vorderhirn weiterleitet, der als </a:t>
            </a:r>
            <a:r>
              <a:rPr lang="de-AT" sz="2200" b="1" dirty="0"/>
              <a:t>Nucleus accumbens </a:t>
            </a:r>
            <a:r>
              <a:rPr lang="de-AT" sz="2200" dirty="0"/>
              <a:t>bezeichnet wird und der bekanntermaßen eine Reihe </a:t>
            </a:r>
            <a:r>
              <a:rPr lang="de-AT" sz="2200" b="1" dirty="0"/>
              <a:t>sozialer Verhaltensweisen steuert und eine Rolle in der Belohnungssuche</a:t>
            </a:r>
            <a:r>
              <a:rPr lang="de-AT" sz="2200" dirty="0"/>
              <a:t>, </a:t>
            </a:r>
            <a:r>
              <a:rPr lang="de-AT" sz="2200" b="1" dirty="0"/>
              <a:t>Abneigung, Sucht und Vergnügen spielt.</a:t>
            </a:r>
          </a:p>
        </p:txBody>
      </p:sp>
      <p:pic>
        <p:nvPicPr>
          <p:cNvPr id="3078" name="Picture 6" descr="Figure 1">
            <a:extLst>
              <a:ext uri="{FF2B5EF4-FFF2-40B4-BE49-F238E27FC236}">
                <a16:creationId xmlns:a16="http://schemas.microsoft.com/office/drawing/2014/main" id="{874ADE96-E65D-453F-B69E-B8255272A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5979" y="4162833"/>
            <a:ext cx="3762421" cy="2734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028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 external file that holds a picture, illustration, etc.&#10;Object name is DialoguesClinNeurosci-7-103-g002.jpg">
            <a:extLst>
              <a:ext uri="{FF2B5EF4-FFF2-40B4-BE49-F238E27FC236}">
                <a16:creationId xmlns:a16="http://schemas.microsoft.com/office/drawing/2014/main" id="{4719F9FD-D45E-4A80-A573-438A828886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762" y="-422694"/>
            <a:ext cx="10082004" cy="7280694"/>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a:extLst>
              <a:ext uri="{FF2B5EF4-FFF2-40B4-BE49-F238E27FC236}">
                <a16:creationId xmlns:a16="http://schemas.microsoft.com/office/drawing/2014/main" id="{FD869323-A8CA-4820-969C-CAFE342545B7}"/>
              </a:ext>
            </a:extLst>
          </p:cNvPr>
          <p:cNvSpPr/>
          <p:nvPr/>
        </p:nvSpPr>
        <p:spPr>
          <a:xfrm>
            <a:off x="142240" y="6194493"/>
            <a:ext cx="12049760" cy="707886"/>
          </a:xfrm>
          <a:prstGeom prst="rect">
            <a:avLst/>
          </a:prstGeom>
        </p:spPr>
        <p:txBody>
          <a:bodyPr wrap="square">
            <a:spAutoFit/>
          </a:bodyPr>
          <a:lstStyle/>
          <a:p>
            <a:pPr algn="ctr"/>
            <a:r>
              <a:rPr lang="de-AT" sz="2000" b="0" i="0" dirty="0">
                <a:effectLst/>
                <a:latin typeface="arial" panose="020B0604020202020204" pitchFamily="34" charset="0"/>
              </a:rPr>
              <a:t>Der Glukokortikoid-Rezeptor, kurz </a:t>
            </a:r>
            <a:r>
              <a:rPr lang="de-AT" sz="2000" b="1" i="0" dirty="0">
                <a:effectLst/>
                <a:latin typeface="arial" panose="020B0604020202020204" pitchFamily="34" charset="0"/>
              </a:rPr>
              <a:t>GR</a:t>
            </a:r>
            <a:r>
              <a:rPr lang="de-AT" sz="2000" b="0" i="0" dirty="0">
                <a:effectLst/>
                <a:latin typeface="arial" panose="020B0604020202020204" pitchFamily="34" charset="0"/>
              </a:rPr>
              <a:t>, ist ein intrazellulärer Hormonrezeptor, der Glukokortikoide bindet. </a:t>
            </a:r>
            <a:endParaRPr lang="de-AT" sz="2000" b="1" dirty="0"/>
          </a:p>
          <a:p>
            <a:pPr algn="ctr"/>
            <a:r>
              <a:rPr lang="de-AT" sz="2000" b="1" dirty="0">
                <a:solidFill>
                  <a:srgbClr val="FF0000"/>
                </a:solidFill>
              </a:rPr>
              <a:t>Die 5'-CpG-Stelle wird in Abhängigkeit von der Betreuung differentiell methyliert.</a:t>
            </a:r>
          </a:p>
        </p:txBody>
      </p:sp>
      <p:sp>
        <p:nvSpPr>
          <p:cNvPr id="3" name="Textfeld 2">
            <a:extLst>
              <a:ext uri="{FF2B5EF4-FFF2-40B4-BE49-F238E27FC236}">
                <a16:creationId xmlns:a16="http://schemas.microsoft.com/office/drawing/2014/main" id="{8226291C-B3E8-4B87-BC57-294530E25761}"/>
              </a:ext>
            </a:extLst>
          </p:cNvPr>
          <p:cNvSpPr txBox="1"/>
          <p:nvPr/>
        </p:nvSpPr>
        <p:spPr>
          <a:xfrm>
            <a:off x="3713259" y="1121134"/>
            <a:ext cx="4802588" cy="369332"/>
          </a:xfrm>
          <a:prstGeom prst="rect">
            <a:avLst/>
          </a:prstGeom>
          <a:noFill/>
        </p:spPr>
        <p:txBody>
          <a:bodyPr wrap="square" rtlCol="0">
            <a:spAutoFit/>
          </a:bodyPr>
          <a:lstStyle/>
          <a:p>
            <a:r>
              <a:rPr lang="de-AT" dirty="0">
                <a:solidFill>
                  <a:schemeClr val="bg1"/>
                </a:solidFill>
              </a:rPr>
              <a:t>                GR = Glucocorticoid </a:t>
            </a:r>
            <a:r>
              <a:rPr lang="de-AT" dirty="0" err="1">
                <a:solidFill>
                  <a:schemeClr val="bg1"/>
                </a:solidFill>
              </a:rPr>
              <a:t>Receptor</a:t>
            </a:r>
            <a:endParaRPr lang="de-AT" dirty="0">
              <a:solidFill>
                <a:schemeClr val="bg1"/>
              </a:solidFill>
            </a:endParaRPr>
          </a:p>
        </p:txBody>
      </p:sp>
      <p:sp>
        <p:nvSpPr>
          <p:cNvPr id="4" name="Textfeld 3">
            <a:extLst>
              <a:ext uri="{FF2B5EF4-FFF2-40B4-BE49-F238E27FC236}">
                <a16:creationId xmlns:a16="http://schemas.microsoft.com/office/drawing/2014/main" id="{616DBCC3-37F4-429A-A285-074E8E8B2AC6}"/>
              </a:ext>
            </a:extLst>
          </p:cNvPr>
          <p:cNvSpPr txBox="1"/>
          <p:nvPr/>
        </p:nvSpPr>
        <p:spPr>
          <a:xfrm>
            <a:off x="2067339" y="5246812"/>
            <a:ext cx="3291840" cy="646331"/>
          </a:xfrm>
          <a:prstGeom prst="rect">
            <a:avLst/>
          </a:prstGeom>
          <a:noFill/>
        </p:spPr>
        <p:txBody>
          <a:bodyPr wrap="square" rtlCol="0">
            <a:spAutoFit/>
          </a:bodyPr>
          <a:lstStyle/>
          <a:p>
            <a:r>
              <a:rPr lang="en-US" b="1" dirty="0"/>
              <a:t>NGFIA (nerve growth factor-induced clone A)</a:t>
            </a:r>
            <a:endParaRPr lang="de-AT" dirty="0"/>
          </a:p>
        </p:txBody>
      </p:sp>
    </p:spTree>
    <p:extLst>
      <p:ext uri="{BB962C8B-B14F-4D97-AF65-F5344CB8AC3E}">
        <p14:creationId xmlns:p14="http://schemas.microsoft.com/office/powerpoint/2010/main" val="2924210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3BCDFF-A0FC-4386-A263-4F894DDCCA76}"/>
              </a:ext>
            </a:extLst>
          </p:cNvPr>
          <p:cNvSpPr>
            <a:spLocks noGrp="1"/>
          </p:cNvSpPr>
          <p:nvPr>
            <p:ph type="title"/>
          </p:nvPr>
        </p:nvSpPr>
        <p:spPr>
          <a:xfrm>
            <a:off x="609600" y="2964180"/>
            <a:ext cx="10515600" cy="1325563"/>
          </a:xfrm>
        </p:spPr>
        <p:txBody>
          <a:bodyPr>
            <a:normAutofit/>
          </a:bodyPr>
          <a:lstStyle/>
          <a:p>
            <a:pPr algn="ctr"/>
            <a:r>
              <a:rPr lang="de-AT" dirty="0"/>
              <a:t>"Die Grundbefindlichkeit des Menschen ist die Angst! "</a:t>
            </a:r>
          </a:p>
        </p:txBody>
      </p:sp>
      <p:sp>
        <p:nvSpPr>
          <p:cNvPr id="3" name="Textfeld 2">
            <a:extLst>
              <a:ext uri="{FF2B5EF4-FFF2-40B4-BE49-F238E27FC236}">
                <a16:creationId xmlns:a16="http://schemas.microsoft.com/office/drawing/2014/main" id="{4BA7BDA5-A521-41D4-A5C8-CA64FD8B9FC7}"/>
              </a:ext>
            </a:extLst>
          </p:cNvPr>
          <p:cNvSpPr txBox="1"/>
          <p:nvPr/>
        </p:nvSpPr>
        <p:spPr>
          <a:xfrm>
            <a:off x="207819" y="4371867"/>
            <a:ext cx="11876808" cy="3108543"/>
          </a:xfrm>
          <a:prstGeom prst="rect">
            <a:avLst/>
          </a:prstGeom>
          <a:noFill/>
        </p:spPr>
        <p:txBody>
          <a:bodyPr wrap="square" rtlCol="0">
            <a:spAutoFit/>
          </a:bodyPr>
          <a:lstStyle/>
          <a:p>
            <a:pPr algn="ctr"/>
            <a:r>
              <a:rPr lang="de-AT" sz="2800" dirty="0">
                <a:latin typeface="Arial" panose="020B0604020202020204" pitchFamily="34" charset="0"/>
                <a:cs typeface="Arial" panose="020B0604020202020204" pitchFamily="34" charset="0"/>
              </a:rPr>
              <a:t>das »Worum« und das »Wovor«, » bleibt völlig unbestimmt«</a:t>
            </a:r>
          </a:p>
          <a:p>
            <a:pPr algn="ctr"/>
            <a:r>
              <a:rPr lang="de-AT" sz="2800" dirty="0"/>
              <a:t>(Martin Heidegger, Sein und Zeit)</a:t>
            </a:r>
            <a:r>
              <a:rPr lang="de-AT" sz="2800" dirty="0">
                <a:latin typeface="Arial" panose="020B0604020202020204" pitchFamily="34" charset="0"/>
                <a:cs typeface="Arial" panose="020B0604020202020204" pitchFamily="34" charset="0"/>
              </a:rPr>
              <a:t> </a:t>
            </a:r>
          </a:p>
          <a:p>
            <a:pPr algn="ctr"/>
            <a:endParaRPr lang="de-AT" sz="2800" dirty="0">
              <a:latin typeface="Arial" panose="020B0604020202020204" pitchFamily="34" charset="0"/>
              <a:cs typeface="Arial" panose="020B0604020202020204" pitchFamily="34" charset="0"/>
            </a:endParaRPr>
          </a:p>
          <a:p>
            <a:pPr algn="ctr"/>
            <a:r>
              <a:rPr lang="de-AT" sz="2800" dirty="0"/>
              <a:t>Angsterkrankungen haben eine Erblichkeit von ca. 25-67%.</a:t>
            </a:r>
          </a:p>
          <a:p>
            <a:r>
              <a:rPr lang="de-AT" sz="2800" dirty="0" err="1"/>
              <a:t>Kanditatengen</a:t>
            </a:r>
            <a:r>
              <a:rPr lang="de-AT" sz="2800" dirty="0"/>
              <a:t>-Studien zeigen ein „Risiko“ für Genvarianten für Angststörungen.</a:t>
            </a:r>
            <a:endParaRPr lang="de-AT" sz="2800" dirty="0">
              <a:latin typeface="Arial" panose="020B0604020202020204" pitchFamily="34" charset="0"/>
              <a:cs typeface="Arial" panose="020B0604020202020204" pitchFamily="34" charset="0"/>
            </a:endParaRPr>
          </a:p>
          <a:p>
            <a:pPr algn="ctr"/>
            <a:endParaRPr lang="de-AT" sz="2800" dirty="0">
              <a:latin typeface="Arial" panose="020B0604020202020204" pitchFamily="34" charset="0"/>
              <a:cs typeface="Arial" panose="020B0604020202020204" pitchFamily="34" charset="0"/>
            </a:endParaRPr>
          </a:p>
          <a:p>
            <a:pPr algn="ctr"/>
            <a:endParaRPr lang="de-AT" sz="2800" dirty="0"/>
          </a:p>
        </p:txBody>
      </p:sp>
      <p:sp>
        <p:nvSpPr>
          <p:cNvPr id="4" name="Textfeld 3">
            <a:extLst>
              <a:ext uri="{FF2B5EF4-FFF2-40B4-BE49-F238E27FC236}">
                <a16:creationId xmlns:a16="http://schemas.microsoft.com/office/drawing/2014/main" id="{38D32FF8-2E68-4195-8FF6-49881FBF0C9A}"/>
              </a:ext>
            </a:extLst>
          </p:cNvPr>
          <p:cNvSpPr txBox="1"/>
          <p:nvPr/>
        </p:nvSpPr>
        <p:spPr>
          <a:xfrm>
            <a:off x="312420" y="579120"/>
            <a:ext cx="11407140" cy="2339102"/>
          </a:xfrm>
          <a:prstGeom prst="rect">
            <a:avLst/>
          </a:prstGeom>
          <a:noFill/>
        </p:spPr>
        <p:txBody>
          <a:bodyPr wrap="square" rtlCol="0">
            <a:spAutoFit/>
          </a:bodyPr>
          <a:lstStyle/>
          <a:p>
            <a:pPr algn="ctr"/>
            <a:r>
              <a:rPr lang="de-AT" sz="3200" b="1" dirty="0">
                <a:solidFill>
                  <a:srgbClr val="FF0000"/>
                </a:solidFill>
                <a:latin typeface="Arial" panose="020B0604020202020204" pitchFamily="34" charset="0"/>
                <a:cs typeface="Arial" panose="020B0604020202020204" pitchFamily="34" charset="0"/>
              </a:rPr>
              <a:t>Die Angst und ihre Kinder: </a:t>
            </a:r>
          </a:p>
          <a:p>
            <a:pPr algn="ctr"/>
            <a:endParaRPr lang="de-AT" sz="3200" b="1" dirty="0">
              <a:solidFill>
                <a:srgbClr val="FF0000"/>
              </a:solidFill>
              <a:latin typeface="Arial" panose="020B0604020202020204" pitchFamily="34" charset="0"/>
              <a:cs typeface="Arial" panose="020B0604020202020204" pitchFamily="34" charset="0"/>
            </a:endParaRPr>
          </a:p>
          <a:p>
            <a:pPr algn="ctr"/>
            <a:r>
              <a:rPr lang="de-AT" sz="3200" b="1" dirty="0">
                <a:solidFill>
                  <a:srgbClr val="FF0000"/>
                </a:solidFill>
                <a:latin typeface="Arial" panose="020B0604020202020204" pitchFamily="34" charset="0"/>
                <a:cs typeface="Arial" panose="020B0604020202020204" pitchFamily="34" charset="0"/>
              </a:rPr>
              <a:t>Furcht, toxischer Stress, Burnout, Depressionen (und Alzheimer-Demenz?)</a:t>
            </a:r>
            <a:endParaRPr lang="de-AT" sz="3200" dirty="0">
              <a:solidFill>
                <a:srgbClr val="FF0000"/>
              </a:solidFill>
              <a:latin typeface="Arial" panose="020B0604020202020204" pitchFamily="34" charset="0"/>
              <a:cs typeface="Arial" panose="020B0604020202020204" pitchFamily="34" charset="0"/>
            </a:endParaRPr>
          </a:p>
          <a:p>
            <a:endParaRPr lang="de-AT" dirty="0"/>
          </a:p>
        </p:txBody>
      </p:sp>
    </p:spTree>
    <p:extLst>
      <p:ext uri="{BB962C8B-B14F-4D97-AF65-F5344CB8AC3E}">
        <p14:creationId xmlns:p14="http://schemas.microsoft.com/office/powerpoint/2010/main" val="4140341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B615B-3DD9-4751-8F5D-0775274B3D58}"/>
              </a:ext>
            </a:extLst>
          </p:cNvPr>
          <p:cNvSpPr>
            <a:spLocks noGrp="1"/>
          </p:cNvSpPr>
          <p:nvPr>
            <p:ph type="title"/>
          </p:nvPr>
        </p:nvSpPr>
        <p:spPr>
          <a:xfrm>
            <a:off x="1325594" y="247581"/>
            <a:ext cx="9905998" cy="1478570"/>
          </a:xfrm>
        </p:spPr>
        <p:txBody>
          <a:bodyPr>
            <a:normAutofit/>
          </a:bodyPr>
          <a:lstStyle/>
          <a:p>
            <a:pPr algn="ctr"/>
            <a:r>
              <a:rPr lang="de-AT" b="1" dirty="0">
                <a:solidFill>
                  <a:srgbClr val="FF0000"/>
                </a:solidFill>
              </a:rPr>
              <a:t>Eine Trias von Hirnregionen reguliert unsere Angst/Furchtreaktionen:</a:t>
            </a:r>
          </a:p>
        </p:txBody>
      </p:sp>
      <p:sp>
        <p:nvSpPr>
          <p:cNvPr id="3" name="Textfeld 2">
            <a:extLst>
              <a:ext uri="{FF2B5EF4-FFF2-40B4-BE49-F238E27FC236}">
                <a16:creationId xmlns:a16="http://schemas.microsoft.com/office/drawing/2014/main" id="{B41A3C1A-DB78-4F69-8F8B-3128C18CD65B}"/>
              </a:ext>
            </a:extLst>
          </p:cNvPr>
          <p:cNvSpPr txBox="1"/>
          <p:nvPr/>
        </p:nvSpPr>
        <p:spPr>
          <a:xfrm>
            <a:off x="1164566" y="1838295"/>
            <a:ext cx="10067026" cy="5170646"/>
          </a:xfrm>
          <a:prstGeom prst="rect">
            <a:avLst/>
          </a:prstGeom>
          <a:noFill/>
        </p:spPr>
        <p:txBody>
          <a:bodyPr wrap="square" rtlCol="0">
            <a:spAutoFit/>
          </a:bodyPr>
          <a:lstStyle/>
          <a:p>
            <a:r>
              <a:rPr lang="de-AT" sz="2400" dirty="0">
                <a:latin typeface="Arial" panose="020B0604020202020204" pitchFamily="34" charset="0"/>
                <a:cs typeface="Arial" panose="020B0604020202020204" pitchFamily="34" charset="0"/>
              </a:rPr>
              <a:t>Der </a:t>
            </a:r>
            <a:r>
              <a:rPr lang="de-AT" sz="2400" b="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Mandelkern</a:t>
            </a:r>
            <a:r>
              <a:rPr lang="de-AT" sz="2400" b="1" dirty="0">
                <a:latin typeface="Arial" panose="020B0604020202020204" pitchFamily="34" charset="0"/>
                <a:cs typeface="Arial" panose="020B0604020202020204" pitchFamily="34" charset="0"/>
              </a:rPr>
              <a:t> (</a:t>
            </a:r>
            <a:r>
              <a:rPr lang="de-AT" sz="2400" b="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Amygdala</a:t>
            </a:r>
            <a:r>
              <a:rPr lang="de-AT" sz="2400" b="1" dirty="0">
                <a:latin typeface="Arial" panose="020B0604020202020204" pitchFamily="34" charset="0"/>
                <a:cs typeface="Arial" panose="020B0604020202020204" pitchFamily="34" charset="0"/>
              </a:rPr>
              <a:t>)</a:t>
            </a:r>
            <a:r>
              <a:rPr lang="de-AT" sz="2400" dirty="0">
                <a:latin typeface="Arial" panose="020B0604020202020204" pitchFamily="34" charset="0"/>
                <a:cs typeface="Arial" panose="020B0604020202020204" pitchFamily="34" charset="0"/>
              </a:rPr>
              <a:t> ist das sogenannte Angstgedächtnis.</a:t>
            </a:r>
          </a:p>
          <a:p>
            <a:r>
              <a:rPr lang="de-AT" sz="2400" dirty="0">
                <a:latin typeface="Arial" panose="020B0604020202020204" pitchFamily="34" charset="0"/>
                <a:cs typeface="Arial" panose="020B0604020202020204" pitchFamily="34" charset="0"/>
              </a:rPr>
              <a:t>Amygdala-Hyperaktivität führt zu einer Verringerung des Amygdala-Volumens durch Neuronenverlust bei Depressionen.</a:t>
            </a:r>
          </a:p>
          <a:p>
            <a:endParaRPr lang="de-AT" sz="2400" dirty="0">
              <a:latin typeface="Arial" panose="020B0604020202020204" pitchFamily="34" charset="0"/>
              <a:cs typeface="Arial" panose="020B0604020202020204" pitchFamily="34" charset="0"/>
            </a:endParaRPr>
          </a:p>
          <a:p>
            <a:r>
              <a:rPr lang="de-AT" sz="2400" dirty="0">
                <a:latin typeface="Arial" panose="020B0604020202020204" pitchFamily="34" charset="0"/>
                <a:cs typeface="Arial" panose="020B0604020202020204" pitchFamily="34" charset="0"/>
              </a:rPr>
              <a:t>Der </a:t>
            </a:r>
            <a:r>
              <a:rPr lang="de-AT" sz="2400" b="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Hippocampus</a:t>
            </a:r>
            <a:r>
              <a:rPr lang="de-AT" sz="2400" b="1" dirty="0">
                <a:latin typeface="Arial" panose="020B0604020202020204" pitchFamily="34" charset="0"/>
                <a:cs typeface="Arial" panose="020B0604020202020204" pitchFamily="34" charset="0"/>
              </a:rPr>
              <a:t> </a:t>
            </a:r>
            <a:r>
              <a:rPr lang="de-AT" sz="2400" dirty="0">
                <a:latin typeface="Arial" panose="020B0604020202020204" pitchFamily="34" charset="0"/>
                <a:cs typeface="Arial" panose="020B0604020202020204" pitchFamily="34" charset="0"/>
              </a:rPr>
              <a:t>steuert komplexe Informationen über den Ereigniskontext.</a:t>
            </a:r>
          </a:p>
          <a:p>
            <a:r>
              <a:rPr lang="de-AT" sz="2400" dirty="0">
                <a:latin typeface="Arial" panose="020B0604020202020204" pitchFamily="34" charset="0"/>
                <a:cs typeface="Arial" panose="020B0604020202020204" pitchFamily="34" charset="0"/>
              </a:rPr>
              <a:t>Diese Region ist entscheidend für verschiedene kognitive Prozesse und für die Regulation von Emotionen.</a:t>
            </a:r>
          </a:p>
          <a:p>
            <a:endParaRPr lang="de-AT" sz="2400" dirty="0">
              <a:latin typeface="Arial" panose="020B0604020202020204" pitchFamily="34" charset="0"/>
              <a:cs typeface="Arial" panose="020B0604020202020204" pitchFamily="34" charset="0"/>
            </a:endParaRPr>
          </a:p>
          <a:p>
            <a:r>
              <a:rPr lang="de-AT" sz="2400" dirty="0">
                <a:latin typeface="Arial" panose="020B0604020202020204" pitchFamily="34" charset="0"/>
                <a:cs typeface="Arial" panose="020B0604020202020204" pitchFamily="34" charset="0"/>
              </a:rPr>
              <a:t>Der</a:t>
            </a:r>
            <a:r>
              <a:rPr lang="de-AT" sz="2400" u="sng" dirty="0">
                <a:latin typeface="Arial" panose="020B0604020202020204" pitchFamily="34" charset="0"/>
                <a:cs typeface="Arial" panose="020B0604020202020204" pitchFamily="34" charset="0"/>
              </a:rPr>
              <a:t> </a:t>
            </a:r>
            <a:r>
              <a:rPr lang="de-AT" sz="2400" b="1" u="sng" dirty="0">
                <a:latin typeface="Arial" panose="020B0604020202020204" pitchFamily="34" charset="0"/>
                <a:cs typeface="Arial" panose="020B0604020202020204" pitchFamily="34" charset="0"/>
              </a:rPr>
              <a:t>Präfrontalcortex </a:t>
            </a:r>
            <a:r>
              <a:rPr lang="de-AT" sz="2400" dirty="0">
                <a:latin typeface="Arial" panose="020B0604020202020204" pitchFamily="34" charset="0"/>
                <a:cs typeface="Arial" panose="020B0604020202020204" pitchFamily="34" charset="0"/>
              </a:rPr>
              <a:t>fungiert als eine Art übergeordnete Instanz, die das Ereignis bewertet, mit Erfahrungswerten abstimmt und gegebenenfalls ein Umlernen vermittelt, wodurch das Angst/Furchtgedächtnis aktiv unterdrückt werden kann. </a:t>
            </a:r>
          </a:p>
          <a:p>
            <a:r>
              <a:rPr lang="de-AT"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8404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D1ECD9-2765-419C-81C3-D40729C0213D}"/>
              </a:ext>
            </a:extLst>
          </p:cNvPr>
          <p:cNvSpPr>
            <a:spLocks noGrp="1"/>
          </p:cNvSpPr>
          <p:nvPr>
            <p:ph type="title"/>
          </p:nvPr>
        </p:nvSpPr>
        <p:spPr/>
        <p:txBody>
          <a:bodyPr>
            <a:normAutofit/>
          </a:bodyPr>
          <a:lstStyle/>
          <a:p>
            <a:pPr algn="ctr"/>
            <a:r>
              <a:rPr lang="de-AT" sz="3600" b="1" dirty="0">
                <a:solidFill>
                  <a:srgbClr val="FF0000"/>
                </a:solidFill>
              </a:rPr>
              <a:t>Positiver Stress – Tolerabler Stress – </a:t>
            </a:r>
            <a:r>
              <a:rPr lang="de-AT" sz="3600" b="1" u="sng" dirty="0">
                <a:solidFill>
                  <a:srgbClr val="FF0000"/>
                </a:solidFill>
              </a:rPr>
              <a:t>Toxischer Stress </a:t>
            </a:r>
            <a:br>
              <a:rPr lang="de-AT" sz="3600" b="1" u="sng" dirty="0">
                <a:solidFill>
                  <a:srgbClr val="FF0000"/>
                </a:solidFill>
              </a:rPr>
            </a:br>
            <a:r>
              <a:rPr lang="de-AT" sz="3600" b="1" dirty="0">
                <a:solidFill>
                  <a:srgbClr val="FF0000"/>
                </a:solidFill>
              </a:rPr>
              <a:t>(Mangel an einem Gefühl der Kontrolle)</a:t>
            </a:r>
          </a:p>
        </p:txBody>
      </p:sp>
      <p:sp>
        <p:nvSpPr>
          <p:cNvPr id="3" name="Textfeld 2">
            <a:extLst>
              <a:ext uri="{FF2B5EF4-FFF2-40B4-BE49-F238E27FC236}">
                <a16:creationId xmlns:a16="http://schemas.microsoft.com/office/drawing/2014/main" id="{D94901E6-BC26-48CC-96C1-8ED7091DD497}"/>
              </a:ext>
            </a:extLst>
          </p:cNvPr>
          <p:cNvSpPr txBox="1"/>
          <p:nvPr/>
        </p:nvSpPr>
        <p:spPr>
          <a:xfrm>
            <a:off x="1143001" y="1690688"/>
            <a:ext cx="9905998" cy="5170646"/>
          </a:xfrm>
          <a:prstGeom prst="rect">
            <a:avLst/>
          </a:prstGeom>
          <a:noFill/>
        </p:spPr>
        <p:txBody>
          <a:bodyPr wrap="square" rtlCol="0">
            <a:spAutoFit/>
          </a:bodyPr>
          <a:lstStyle/>
          <a:p>
            <a:r>
              <a:rPr lang="de-AT" sz="2400" dirty="0"/>
              <a:t>Sie können nicht „die Uhr zurückdrehen“, aber </a:t>
            </a:r>
            <a:r>
              <a:rPr lang="de-AT" sz="2400" dirty="0" err="1"/>
              <a:t>Resilience</a:t>
            </a:r>
            <a:r>
              <a:rPr lang="de-AT" sz="2400" dirty="0"/>
              <a:t> und Redirect Stress, wie meditationsgebundene Angstentlastung, sind Lösungen.</a:t>
            </a:r>
          </a:p>
          <a:p>
            <a:endParaRPr lang="de-AT" sz="2400" dirty="0"/>
          </a:p>
          <a:p>
            <a:r>
              <a:rPr lang="de-AT" sz="2400" dirty="0"/>
              <a:t>Chronischer Stress führt zu einer signifikanten Verringerung der Anzahl und Länge apikaler dendritischer Äste pyramidaler Neuronen in Präfrontalcortex –Gebieten.</a:t>
            </a:r>
          </a:p>
          <a:p>
            <a:endParaRPr lang="de-AT" sz="2400" dirty="0"/>
          </a:p>
          <a:p>
            <a:r>
              <a:rPr lang="de-DE" sz="2400" dirty="0"/>
              <a:t>Stress erhöht den Dopaminspiegel im </a:t>
            </a:r>
            <a:r>
              <a:rPr lang="de-DE" sz="2400" dirty="0" err="1"/>
              <a:t>mPFC</a:t>
            </a:r>
            <a:r>
              <a:rPr lang="de-DE" sz="2400" dirty="0"/>
              <a:t>, Striatum und Nucleus accumbens.</a:t>
            </a:r>
            <a:endParaRPr lang="de-AT" sz="2400" dirty="0"/>
          </a:p>
          <a:p>
            <a:endParaRPr lang="de-AT" sz="2400" dirty="0"/>
          </a:p>
          <a:p>
            <a:pPr algn="ctr"/>
            <a:r>
              <a:rPr lang="de-AT" sz="2400" b="1" dirty="0">
                <a:solidFill>
                  <a:srgbClr val="FF0000"/>
                </a:solidFill>
              </a:rPr>
              <a:t>Vor- und nachgeburtliche Belastungen sind mit Abstand der größte Risikofaktor für später im Leben auftretende stressbezogene Gesundheitsstörungen.</a:t>
            </a:r>
          </a:p>
          <a:p>
            <a:endParaRPr lang="de-AT" dirty="0"/>
          </a:p>
        </p:txBody>
      </p:sp>
    </p:spTree>
    <p:extLst>
      <p:ext uri="{BB962C8B-B14F-4D97-AF65-F5344CB8AC3E}">
        <p14:creationId xmlns:p14="http://schemas.microsoft.com/office/powerpoint/2010/main" val="3624228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28374D-4C83-4F6E-A694-2CA69BBE993D}"/>
              </a:ext>
            </a:extLst>
          </p:cNvPr>
          <p:cNvSpPr>
            <a:spLocks noGrp="1"/>
          </p:cNvSpPr>
          <p:nvPr>
            <p:ph type="title"/>
          </p:nvPr>
        </p:nvSpPr>
        <p:spPr>
          <a:xfrm>
            <a:off x="1245080" y="161318"/>
            <a:ext cx="9905998" cy="1478570"/>
          </a:xfrm>
        </p:spPr>
        <p:txBody>
          <a:bodyPr>
            <a:normAutofit/>
          </a:bodyPr>
          <a:lstStyle/>
          <a:p>
            <a:pPr algn="ctr"/>
            <a:r>
              <a:rPr lang="de-AT" sz="2700" dirty="0"/>
              <a:t>Die Grafik zeigt die Auswirkung von erhöhtem Stress auf die Leistungsfähigkeit des Körpers. </a:t>
            </a:r>
            <a:endParaRPr lang="de-AT" dirty="0"/>
          </a:p>
        </p:txBody>
      </p:sp>
      <p:pic>
        <p:nvPicPr>
          <p:cNvPr id="4" name="Inhaltsplatzhalter 3">
            <a:extLst>
              <a:ext uri="{FF2B5EF4-FFF2-40B4-BE49-F238E27FC236}">
                <a16:creationId xmlns:a16="http://schemas.microsoft.com/office/drawing/2014/main" id="{D2928B76-CE81-495A-BBAF-4B8400A88449}"/>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4739" y="1821042"/>
            <a:ext cx="6426679" cy="4434681"/>
          </a:xfrm>
          <a:prstGeom prst="rect">
            <a:avLst/>
          </a:prstGeom>
          <a:noFill/>
          <a:ln>
            <a:noFill/>
          </a:ln>
        </p:spPr>
      </p:pic>
    </p:spTree>
    <p:extLst>
      <p:ext uri="{BB962C8B-B14F-4D97-AF65-F5344CB8AC3E}">
        <p14:creationId xmlns:p14="http://schemas.microsoft.com/office/powerpoint/2010/main" val="2930589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B7A0A971-6697-4DC7-A0E6-D6E0F5999AE1}"/>
              </a:ext>
            </a:extLst>
          </p:cNvPr>
          <p:cNvPicPr>
            <a:picLocks noChangeAspect="1"/>
          </p:cNvPicPr>
          <p:nvPr/>
        </p:nvPicPr>
        <p:blipFill>
          <a:blip r:embed="rId2"/>
          <a:stretch>
            <a:fillRect/>
          </a:stretch>
        </p:blipFill>
        <p:spPr>
          <a:xfrm>
            <a:off x="3876944" y="1474889"/>
            <a:ext cx="4400729" cy="3246980"/>
          </a:xfrm>
          <a:prstGeom prst="rect">
            <a:avLst/>
          </a:prstGeom>
        </p:spPr>
      </p:pic>
      <p:sp>
        <p:nvSpPr>
          <p:cNvPr id="3" name="Textfeld 2">
            <a:extLst>
              <a:ext uri="{FF2B5EF4-FFF2-40B4-BE49-F238E27FC236}">
                <a16:creationId xmlns:a16="http://schemas.microsoft.com/office/drawing/2014/main" id="{3CA10BD9-6109-4308-AB07-4F37C327C9A3}"/>
              </a:ext>
            </a:extLst>
          </p:cNvPr>
          <p:cNvSpPr txBox="1"/>
          <p:nvPr/>
        </p:nvSpPr>
        <p:spPr>
          <a:xfrm>
            <a:off x="2484408" y="4813539"/>
            <a:ext cx="7824158" cy="1938992"/>
          </a:xfrm>
          <a:prstGeom prst="rect">
            <a:avLst/>
          </a:prstGeom>
          <a:noFill/>
        </p:spPr>
        <p:txBody>
          <a:bodyPr wrap="square" rtlCol="0">
            <a:spAutoFit/>
          </a:bodyPr>
          <a:lstStyle/>
          <a:p>
            <a:pPr marL="285750" indent="-285750">
              <a:buFont typeface="Wingdings" panose="05000000000000000000" pitchFamily="2" charset="2"/>
              <a:buChar char="ü"/>
            </a:pPr>
            <a:r>
              <a:rPr lang="de-AT" sz="2400" dirty="0"/>
              <a:t>Gedächtnis -konsolidierung und -wiederherstellung.</a:t>
            </a:r>
          </a:p>
          <a:p>
            <a:pPr marL="285750" indent="-285750">
              <a:buFont typeface="Wingdings" panose="05000000000000000000" pitchFamily="2" charset="2"/>
              <a:buChar char="ü"/>
            </a:pPr>
            <a:r>
              <a:rPr lang="de-AT" sz="2400" dirty="0"/>
              <a:t>Regulierung der angemessenen emotionalen Reaktion wie Angst oder Beklemmung. </a:t>
            </a:r>
          </a:p>
          <a:p>
            <a:pPr marL="285750" indent="-285750">
              <a:buFont typeface="Wingdings" panose="05000000000000000000" pitchFamily="2" charset="2"/>
              <a:buChar char="ü"/>
            </a:pPr>
            <a:r>
              <a:rPr lang="de-AT" sz="2400" dirty="0"/>
              <a:t>Entscheidungsfindung, Persönlichkeitsausdruck, soziales Verhalten und hedonische Reaktionen.  </a:t>
            </a:r>
          </a:p>
        </p:txBody>
      </p:sp>
      <p:sp>
        <p:nvSpPr>
          <p:cNvPr id="4" name="Textfeld 3">
            <a:extLst>
              <a:ext uri="{FF2B5EF4-FFF2-40B4-BE49-F238E27FC236}">
                <a16:creationId xmlns:a16="http://schemas.microsoft.com/office/drawing/2014/main" id="{D431B0D3-DCC8-49D3-B2FE-5D1D7296D554}"/>
              </a:ext>
            </a:extLst>
          </p:cNvPr>
          <p:cNvSpPr txBox="1"/>
          <p:nvPr/>
        </p:nvSpPr>
        <p:spPr>
          <a:xfrm>
            <a:off x="974785" y="0"/>
            <a:ext cx="10205049" cy="1661993"/>
          </a:xfrm>
          <a:prstGeom prst="rect">
            <a:avLst/>
          </a:prstGeom>
          <a:noFill/>
        </p:spPr>
        <p:txBody>
          <a:bodyPr wrap="square" rtlCol="0">
            <a:spAutoFit/>
          </a:bodyPr>
          <a:lstStyle/>
          <a:p>
            <a:pPr algn="ctr"/>
            <a:r>
              <a:rPr lang="de-AT" sz="2800" dirty="0">
                <a:solidFill>
                  <a:srgbClr val="FF0000"/>
                </a:solidFill>
              </a:rPr>
              <a:t>Chronischer Stress führt zu einer signifikanten Verringerung der Anzahl und Länge apikaler dendritischer Äste pyramidaler Neuronen in Präfrontalcortex</a:t>
            </a:r>
            <a:r>
              <a:rPr lang="de-AT" sz="2800" b="1" dirty="0">
                <a:solidFill>
                  <a:srgbClr val="FF0000"/>
                </a:solidFill>
              </a:rPr>
              <a:t> </a:t>
            </a:r>
            <a:r>
              <a:rPr lang="de-AT" sz="2800" dirty="0">
                <a:solidFill>
                  <a:srgbClr val="FF0000"/>
                </a:solidFill>
              </a:rPr>
              <a:t>-Gebieten.</a:t>
            </a:r>
          </a:p>
          <a:p>
            <a:endParaRPr lang="de-AT" dirty="0"/>
          </a:p>
        </p:txBody>
      </p:sp>
    </p:spTree>
    <p:extLst>
      <p:ext uri="{BB962C8B-B14F-4D97-AF65-F5344CB8AC3E}">
        <p14:creationId xmlns:p14="http://schemas.microsoft.com/office/powerpoint/2010/main" val="1433387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EUROSTRESS">
            <a:extLst>
              <a:ext uri="{FF2B5EF4-FFF2-40B4-BE49-F238E27FC236}">
                <a16:creationId xmlns:a16="http://schemas.microsoft.com/office/drawing/2014/main" id="{4038520E-9BA2-48A2-B350-A966BE0AAC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1025" y="121920"/>
            <a:ext cx="4374017" cy="4593716"/>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202168C7-CEB6-4863-9F45-C3DCDD025780}"/>
              </a:ext>
            </a:extLst>
          </p:cNvPr>
          <p:cNvSpPr txBox="1"/>
          <p:nvPr/>
        </p:nvSpPr>
        <p:spPr>
          <a:xfrm>
            <a:off x="974634" y="5203656"/>
            <a:ext cx="10091057" cy="1200329"/>
          </a:xfrm>
          <a:prstGeom prst="rect">
            <a:avLst/>
          </a:prstGeom>
          <a:noFill/>
        </p:spPr>
        <p:txBody>
          <a:bodyPr wrap="square" rtlCol="0">
            <a:spAutoFit/>
          </a:bodyPr>
          <a:lstStyle/>
          <a:p>
            <a:pPr algn="just"/>
            <a:r>
              <a:rPr lang="de-DE" sz="2400" dirty="0"/>
              <a:t>Glucocorticoide erhöhen die </a:t>
            </a:r>
            <a:r>
              <a:rPr lang="de-DE" sz="2400" dirty="0" err="1"/>
              <a:t>Transskription</a:t>
            </a:r>
            <a:r>
              <a:rPr lang="de-DE" sz="2400" dirty="0"/>
              <a:t> von MAOB &gt; erhöhte MAOB-Expression &gt; oxidative Desaminierung der </a:t>
            </a:r>
            <a:r>
              <a:rPr lang="de-DE" sz="2400" dirty="0" err="1"/>
              <a:t>Monamine</a:t>
            </a:r>
            <a:r>
              <a:rPr lang="de-DE" sz="2400" dirty="0"/>
              <a:t> &gt; oxidativer Zellstress &gt; Zerstörung der zellulären Makromoleküle (RNA, DNA, Proteine, Phospholipide).</a:t>
            </a:r>
            <a:endParaRPr lang="de-AT" sz="2400" dirty="0"/>
          </a:p>
        </p:txBody>
      </p:sp>
      <p:sp>
        <p:nvSpPr>
          <p:cNvPr id="2" name="Textfeld 1">
            <a:extLst>
              <a:ext uri="{FF2B5EF4-FFF2-40B4-BE49-F238E27FC236}">
                <a16:creationId xmlns:a16="http://schemas.microsoft.com/office/drawing/2014/main" id="{B9C251CF-D8A2-4AAE-82D5-7E20BC65E7E2}"/>
              </a:ext>
            </a:extLst>
          </p:cNvPr>
          <p:cNvSpPr txBox="1"/>
          <p:nvPr/>
        </p:nvSpPr>
        <p:spPr>
          <a:xfrm>
            <a:off x="5585460" y="199181"/>
            <a:ext cx="6080760" cy="1477328"/>
          </a:xfrm>
          <a:prstGeom prst="rect">
            <a:avLst/>
          </a:prstGeom>
          <a:noFill/>
        </p:spPr>
        <p:txBody>
          <a:bodyPr wrap="square" rtlCol="0">
            <a:spAutoFit/>
          </a:bodyPr>
          <a:lstStyle/>
          <a:p>
            <a:r>
              <a:rPr lang="de-AT" b="0" i="0" dirty="0">
                <a:solidFill>
                  <a:srgbClr val="212121"/>
                </a:solidFill>
                <a:effectLst/>
                <a:latin typeface="BlinkMacSystemFont"/>
              </a:rPr>
              <a:t>Referenz:</a:t>
            </a:r>
          </a:p>
          <a:p>
            <a:r>
              <a:rPr lang="de-AT" b="0" i="0" dirty="0">
                <a:solidFill>
                  <a:srgbClr val="212121"/>
                </a:solidFill>
                <a:effectLst/>
                <a:latin typeface="BlinkMacSystemFont"/>
              </a:rPr>
              <a:t>Wang J, Zhou QX, </a:t>
            </a:r>
            <a:r>
              <a:rPr lang="de-AT" b="0" i="0" dirty="0" err="1">
                <a:solidFill>
                  <a:srgbClr val="212121"/>
                </a:solidFill>
                <a:effectLst/>
                <a:latin typeface="BlinkMacSystemFont"/>
              </a:rPr>
              <a:t>Lv</a:t>
            </a:r>
            <a:r>
              <a:rPr lang="de-AT" b="0" i="0" dirty="0">
                <a:solidFill>
                  <a:srgbClr val="212121"/>
                </a:solidFill>
                <a:effectLst/>
                <a:latin typeface="BlinkMacSystemFont"/>
              </a:rPr>
              <a:t> LB, </a:t>
            </a:r>
            <a:r>
              <a:rPr lang="de-AT" b="0" i="0" dirty="0" err="1">
                <a:solidFill>
                  <a:srgbClr val="212121"/>
                </a:solidFill>
                <a:effectLst/>
                <a:latin typeface="BlinkMacSystemFont"/>
              </a:rPr>
              <a:t>Xu</a:t>
            </a:r>
            <a:r>
              <a:rPr lang="de-AT" b="0" i="0" dirty="0">
                <a:solidFill>
                  <a:srgbClr val="212121"/>
                </a:solidFill>
                <a:effectLst/>
                <a:latin typeface="BlinkMacSystemFont"/>
              </a:rPr>
              <a:t> L, Yang YX. [</a:t>
            </a:r>
            <a:r>
              <a:rPr lang="de-AT" b="1" i="0" dirty="0">
                <a:solidFill>
                  <a:srgbClr val="212121"/>
                </a:solidFill>
                <a:effectLst/>
                <a:latin typeface="BlinkMacSystemFont"/>
              </a:rPr>
              <a:t>A </a:t>
            </a:r>
            <a:r>
              <a:rPr lang="de-AT" b="1" i="0" dirty="0" err="1">
                <a:solidFill>
                  <a:srgbClr val="212121"/>
                </a:solidFill>
                <a:effectLst/>
                <a:latin typeface="BlinkMacSystemFont"/>
              </a:rPr>
              <a:t>depression</a:t>
            </a:r>
            <a:r>
              <a:rPr lang="de-AT" b="1" i="0" dirty="0">
                <a:solidFill>
                  <a:srgbClr val="212121"/>
                </a:solidFill>
                <a:effectLst/>
                <a:latin typeface="BlinkMacSystemFont"/>
              </a:rPr>
              <a:t> </a:t>
            </a:r>
            <a:r>
              <a:rPr lang="de-AT" b="1" i="0" dirty="0" err="1">
                <a:solidFill>
                  <a:srgbClr val="212121"/>
                </a:solidFill>
                <a:effectLst/>
                <a:latin typeface="BlinkMacSystemFont"/>
              </a:rPr>
              <a:t>model</a:t>
            </a:r>
            <a:r>
              <a:rPr lang="de-AT" b="1" i="0" dirty="0">
                <a:solidFill>
                  <a:srgbClr val="212121"/>
                </a:solidFill>
                <a:effectLst/>
                <a:latin typeface="BlinkMacSystemFont"/>
              </a:rPr>
              <a:t> of social </a:t>
            </a:r>
            <a:r>
              <a:rPr lang="de-AT" b="1" i="0" dirty="0" err="1">
                <a:solidFill>
                  <a:srgbClr val="212121"/>
                </a:solidFill>
                <a:effectLst/>
                <a:latin typeface="BlinkMacSystemFont"/>
              </a:rPr>
              <a:t>defeat</a:t>
            </a:r>
            <a:r>
              <a:rPr lang="de-AT" b="1" i="0" dirty="0">
                <a:solidFill>
                  <a:srgbClr val="212121"/>
                </a:solidFill>
                <a:effectLst/>
                <a:latin typeface="BlinkMacSystemFont"/>
              </a:rPr>
              <a:t> </a:t>
            </a:r>
            <a:r>
              <a:rPr lang="de-AT" b="1" i="0" dirty="0" err="1">
                <a:solidFill>
                  <a:srgbClr val="212121"/>
                </a:solidFill>
                <a:effectLst/>
                <a:latin typeface="BlinkMacSystemFont"/>
              </a:rPr>
              <a:t>etiology</a:t>
            </a:r>
            <a:r>
              <a:rPr lang="de-AT" b="1" i="0" dirty="0">
                <a:solidFill>
                  <a:srgbClr val="212121"/>
                </a:solidFill>
                <a:effectLst/>
                <a:latin typeface="BlinkMacSystemFont"/>
              </a:rPr>
              <a:t> </a:t>
            </a:r>
            <a:r>
              <a:rPr lang="de-AT" b="1" i="0" dirty="0" err="1">
                <a:solidFill>
                  <a:srgbClr val="212121"/>
                </a:solidFill>
                <a:effectLst/>
                <a:latin typeface="BlinkMacSystemFont"/>
              </a:rPr>
              <a:t>using</a:t>
            </a:r>
            <a:r>
              <a:rPr lang="de-AT" b="1" i="0" dirty="0">
                <a:solidFill>
                  <a:srgbClr val="212121"/>
                </a:solidFill>
                <a:effectLst/>
                <a:latin typeface="BlinkMacSystemFont"/>
              </a:rPr>
              <a:t> </a:t>
            </a:r>
            <a:r>
              <a:rPr lang="de-AT" b="1" i="0" dirty="0" err="1">
                <a:solidFill>
                  <a:srgbClr val="212121"/>
                </a:solidFill>
                <a:effectLst/>
                <a:latin typeface="BlinkMacSystemFont"/>
              </a:rPr>
              <a:t>tree</a:t>
            </a:r>
            <a:r>
              <a:rPr lang="de-AT" b="1" i="0" dirty="0">
                <a:solidFill>
                  <a:srgbClr val="212121"/>
                </a:solidFill>
                <a:effectLst/>
                <a:latin typeface="BlinkMacSystemFont"/>
              </a:rPr>
              <a:t> </a:t>
            </a:r>
            <a:r>
              <a:rPr lang="de-AT" b="1" i="0" dirty="0" err="1">
                <a:solidFill>
                  <a:srgbClr val="212121"/>
                </a:solidFill>
                <a:effectLst/>
                <a:latin typeface="BlinkMacSystemFont"/>
              </a:rPr>
              <a:t>shrews</a:t>
            </a:r>
            <a:r>
              <a:rPr lang="de-AT" b="0" i="0" dirty="0">
                <a:solidFill>
                  <a:srgbClr val="212121"/>
                </a:solidFill>
                <a:effectLst/>
                <a:latin typeface="BlinkMacSystemFont"/>
              </a:rPr>
              <a:t>]. </a:t>
            </a:r>
            <a:r>
              <a:rPr lang="de-AT" b="0" i="0" dirty="0" err="1">
                <a:solidFill>
                  <a:srgbClr val="212121"/>
                </a:solidFill>
                <a:effectLst/>
                <a:latin typeface="BlinkMacSystemFont"/>
              </a:rPr>
              <a:t>Dongwuxue</a:t>
            </a:r>
            <a:r>
              <a:rPr lang="de-AT" b="0" i="0" dirty="0">
                <a:solidFill>
                  <a:srgbClr val="212121"/>
                </a:solidFill>
                <a:effectLst/>
                <a:latin typeface="BlinkMacSystemFont"/>
              </a:rPr>
              <a:t> </a:t>
            </a:r>
            <a:r>
              <a:rPr lang="de-AT" b="0" i="0" dirty="0" err="1">
                <a:solidFill>
                  <a:srgbClr val="212121"/>
                </a:solidFill>
                <a:effectLst/>
                <a:latin typeface="BlinkMacSystemFont"/>
              </a:rPr>
              <a:t>Yanjiu</a:t>
            </a:r>
            <a:r>
              <a:rPr lang="de-AT" b="0" i="0" dirty="0">
                <a:solidFill>
                  <a:srgbClr val="212121"/>
                </a:solidFill>
                <a:effectLst/>
                <a:latin typeface="BlinkMacSystemFont"/>
              </a:rPr>
              <a:t>. 2012 Feb;33(1):92-8. Chinese. </a:t>
            </a:r>
            <a:r>
              <a:rPr lang="de-AT" b="0" i="0" dirty="0" err="1">
                <a:solidFill>
                  <a:srgbClr val="212121"/>
                </a:solidFill>
                <a:effectLst/>
                <a:latin typeface="BlinkMacSystemFont"/>
              </a:rPr>
              <a:t>doi</a:t>
            </a:r>
            <a:r>
              <a:rPr lang="de-AT" b="0" i="0" dirty="0">
                <a:solidFill>
                  <a:srgbClr val="212121"/>
                </a:solidFill>
                <a:effectLst/>
                <a:latin typeface="BlinkMacSystemFont"/>
              </a:rPr>
              <a:t>: 10.3724/SP.J.1141.2012.01092. PMID: 22345016.</a:t>
            </a:r>
            <a:endParaRPr lang="de-AT" dirty="0"/>
          </a:p>
        </p:txBody>
      </p:sp>
      <p:pic>
        <p:nvPicPr>
          <p:cNvPr id="2050" name="Picture 2" descr="1024x768-tupaia-weintraube-erlebnis-zoo-hannover">
            <a:extLst>
              <a:ext uri="{FF2B5EF4-FFF2-40B4-BE49-F238E27FC236}">
                <a16:creationId xmlns:a16="http://schemas.microsoft.com/office/drawing/2014/main" id="{585FEE71-9225-4308-A14C-7ACA02831A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6322" y="1826006"/>
            <a:ext cx="4013538" cy="3010154"/>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49197033-8604-440B-B415-7CF4728A4826}"/>
              </a:ext>
            </a:extLst>
          </p:cNvPr>
          <p:cNvSpPr txBox="1"/>
          <p:nvPr/>
        </p:nvSpPr>
        <p:spPr>
          <a:xfrm>
            <a:off x="9094651" y="3244334"/>
            <a:ext cx="3799840" cy="369332"/>
          </a:xfrm>
          <a:prstGeom prst="rect">
            <a:avLst/>
          </a:prstGeom>
          <a:noFill/>
        </p:spPr>
        <p:txBody>
          <a:bodyPr wrap="square" rtlCol="0">
            <a:spAutoFit/>
          </a:bodyPr>
          <a:lstStyle/>
          <a:p>
            <a:pPr algn="ctr"/>
            <a:r>
              <a:rPr lang="de-AT" b="1" i="0" dirty="0" err="1">
                <a:effectLst/>
                <a:latin typeface="Kievit"/>
              </a:rPr>
              <a:t>Tupaias</a:t>
            </a:r>
            <a:r>
              <a:rPr lang="de-AT" b="1" i="0" dirty="0">
                <a:effectLst/>
                <a:latin typeface="Kievit"/>
              </a:rPr>
              <a:t> (Spitzhörnchen)</a:t>
            </a:r>
            <a:endParaRPr lang="de-AT" b="1" dirty="0"/>
          </a:p>
        </p:txBody>
      </p:sp>
    </p:spTree>
    <p:extLst>
      <p:ext uri="{BB962C8B-B14F-4D97-AF65-F5344CB8AC3E}">
        <p14:creationId xmlns:p14="http://schemas.microsoft.com/office/powerpoint/2010/main" val="4166539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29F2C6B-4158-4512-8311-628BEEC557A8}"/>
              </a:ext>
            </a:extLst>
          </p:cNvPr>
          <p:cNvSpPr txBox="1"/>
          <p:nvPr/>
        </p:nvSpPr>
        <p:spPr>
          <a:xfrm>
            <a:off x="1220158" y="101792"/>
            <a:ext cx="9954883" cy="7017306"/>
          </a:xfrm>
          <a:prstGeom prst="rect">
            <a:avLst/>
          </a:prstGeom>
          <a:noFill/>
        </p:spPr>
        <p:txBody>
          <a:bodyPr wrap="square" rtlCol="0">
            <a:spAutoFit/>
          </a:bodyPr>
          <a:lstStyle/>
          <a:p>
            <a:pPr algn="ctr"/>
            <a:r>
              <a:rPr lang="de-AT" sz="4000" b="1" dirty="0">
                <a:solidFill>
                  <a:srgbClr val="FF0000"/>
                </a:solidFill>
                <a:latin typeface="Arial" panose="020B0604020202020204" pitchFamily="34" charset="0"/>
                <a:cs typeface="Arial" panose="020B0604020202020204" pitchFamily="34" charset="0"/>
              </a:rPr>
              <a:t>Burnout</a:t>
            </a:r>
            <a:r>
              <a:rPr lang="de-AT" sz="4000" b="1" dirty="0">
                <a:latin typeface="Arial" panose="020B0604020202020204" pitchFamily="34" charset="0"/>
                <a:cs typeface="Arial" panose="020B0604020202020204" pitchFamily="34" charset="0"/>
              </a:rPr>
              <a:t> </a:t>
            </a:r>
          </a:p>
          <a:p>
            <a:pPr algn="ctr"/>
            <a:endParaRPr lang="de-AT" sz="4000" b="1" dirty="0">
              <a:latin typeface="Arial" panose="020B0604020202020204" pitchFamily="34" charset="0"/>
              <a:cs typeface="Arial" panose="020B0604020202020204" pitchFamily="34" charset="0"/>
            </a:endParaRPr>
          </a:p>
          <a:p>
            <a:r>
              <a:rPr lang="de-AT" sz="3200" dirty="0">
                <a:latin typeface="Arial" panose="020B0604020202020204" pitchFamily="34" charset="0"/>
                <a:cs typeface="Arial" panose="020B0604020202020204" pitchFamily="34" charset="0"/>
              </a:rPr>
              <a:t>wird als Syndrom aufgrund von „chronischem Stress am Arbeitsplatz, der nicht erfolgreich verarbeitet wird“, definiert. </a:t>
            </a:r>
          </a:p>
          <a:p>
            <a:endParaRPr lang="de-AT" sz="3200" dirty="0">
              <a:latin typeface="Arial" panose="020B0604020202020204" pitchFamily="34" charset="0"/>
              <a:cs typeface="Arial" panose="020B0604020202020204" pitchFamily="34" charset="0"/>
            </a:endParaRPr>
          </a:p>
          <a:p>
            <a:r>
              <a:rPr lang="de-AT" sz="3200" dirty="0">
                <a:latin typeface="Arial" panose="020B0604020202020204" pitchFamily="34" charset="0"/>
                <a:cs typeface="Arial" panose="020B0604020202020204" pitchFamily="34" charset="0"/>
              </a:rPr>
              <a:t>Dabei sehen die Gesundheitsexperten drei Dimensionen der Krankheit: </a:t>
            </a:r>
          </a:p>
          <a:p>
            <a:endParaRPr lang="de-AT" sz="32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de-AT" sz="3200" dirty="0">
                <a:latin typeface="Arial" panose="020B0604020202020204" pitchFamily="34" charset="0"/>
                <a:cs typeface="Arial" panose="020B0604020202020204" pitchFamily="34" charset="0"/>
              </a:rPr>
              <a:t>ein Gefühl von Erschöpfung, </a:t>
            </a:r>
          </a:p>
          <a:p>
            <a:pPr marL="457200" indent="-457200">
              <a:buFont typeface="Wingdings" panose="05000000000000000000" pitchFamily="2" charset="2"/>
              <a:buChar char="ü"/>
            </a:pPr>
            <a:r>
              <a:rPr lang="de-AT" sz="3200" dirty="0">
                <a:latin typeface="Arial" panose="020B0604020202020204" pitchFamily="34" charset="0"/>
                <a:cs typeface="Arial" panose="020B0604020202020204" pitchFamily="34" charset="0"/>
              </a:rPr>
              <a:t>eine zunehmende geistige Distanz oder negative Haltung zum eigenen Job sowie </a:t>
            </a:r>
          </a:p>
          <a:p>
            <a:pPr marL="457200" indent="-457200">
              <a:buFont typeface="Wingdings" panose="05000000000000000000" pitchFamily="2" charset="2"/>
              <a:buChar char="ü"/>
            </a:pPr>
            <a:r>
              <a:rPr lang="de-AT" sz="3200" dirty="0">
                <a:latin typeface="Arial" panose="020B0604020202020204" pitchFamily="34" charset="0"/>
                <a:cs typeface="Arial" panose="020B0604020202020204" pitchFamily="34" charset="0"/>
              </a:rPr>
              <a:t>verringertes berufliches Leistungsvermögen.</a:t>
            </a:r>
          </a:p>
          <a:p>
            <a:endParaRPr lang="de-AT" dirty="0"/>
          </a:p>
        </p:txBody>
      </p:sp>
    </p:spTree>
    <p:extLst>
      <p:ext uri="{BB962C8B-B14F-4D97-AF65-F5344CB8AC3E}">
        <p14:creationId xmlns:p14="http://schemas.microsoft.com/office/powerpoint/2010/main" val="2549004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4C0362-0813-4B7E-90E5-0EF75E052954}"/>
              </a:ext>
            </a:extLst>
          </p:cNvPr>
          <p:cNvSpPr>
            <a:spLocks noGrp="1"/>
          </p:cNvSpPr>
          <p:nvPr>
            <p:ph type="title"/>
          </p:nvPr>
        </p:nvSpPr>
        <p:spPr/>
        <p:txBody>
          <a:bodyPr/>
          <a:lstStyle/>
          <a:p>
            <a:pPr algn="ctr"/>
            <a:r>
              <a:rPr lang="de-DE" b="1" dirty="0">
                <a:solidFill>
                  <a:srgbClr val="FF0000"/>
                </a:solidFill>
              </a:rPr>
              <a:t>Epigenetisches Denken</a:t>
            </a:r>
            <a:endParaRPr lang="de-AT" b="1" dirty="0">
              <a:solidFill>
                <a:srgbClr val="FF0000"/>
              </a:solidFill>
            </a:endParaRPr>
          </a:p>
        </p:txBody>
      </p:sp>
      <p:sp>
        <p:nvSpPr>
          <p:cNvPr id="3" name="Textfeld 2">
            <a:extLst>
              <a:ext uri="{FF2B5EF4-FFF2-40B4-BE49-F238E27FC236}">
                <a16:creationId xmlns:a16="http://schemas.microsoft.com/office/drawing/2014/main" id="{5FCDBA82-3C38-42F9-9F8C-868924D81CDD}"/>
              </a:ext>
            </a:extLst>
          </p:cNvPr>
          <p:cNvSpPr txBox="1"/>
          <p:nvPr/>
        </p:nvSpPr>
        <p:spPr>
          <a:xfrm>
            <a:off x="599440" y="1950720"/>
            <a:ext cx="11399520" cy="4455835"/>
          </a:xfrm>
          <a:prstGeom prst="rect">
            <a:avLst/>
          </a:prstGeom>
          <a:noFill/>
        </p:spPr>
        <p:txBody>
          <a:bodyPr wrap="square" rtlCol="0">
            <a:spAutoFit/>
          </a:bodyPr>
          <a:lstStyle/>
          <a:p>
            <a:pPr>
              <a:lnSpc>
                <a:spcPct val="150000"/>
              </a:lnSpc>
            </a:pPr>
            <a:r>
              <a:rPr lang="de-AT" sz="2400" b="0" i="0" dirty="0">
                <a:solidFill>
                  <a:srgbClr val="333333"/>
                </a:solidFill>
                <a:effectLst/>
                <a:latin typeface="Arial" panose="020B0604020202020204" pitchFamily="34" charset="0"/>
                <a:cs typeface="Arial" panose="020B0604020202020204" pitchFamily="34" charset="0"/>
              </a:rPr>
              <a:t>Biochemische Moleküle interagieren zeitlebens mit der DNA in unseren Zellen und steuern in komplexer Vernetzung unser Erbgut: Entwicklung, Wachstum, aber auch Krankheiten und sogar unsere Psyche unterliegen epigenetischen Einflüssen. Die Umwelt und unsere Lebensweise spielen dabei eine große Rolle und verändern das „Epigenetische“ in uns.</a:t>
            </a:r>
            <a:br>
              <a:rPr lang="de-AT" sz="2400" dirty="0">
                <a:latin typeface="Arial" panose="020B0604020202020204" pitchFamily="34" charset="0"/>
                <a:cs typeface="Arial" panose="020B0604020202020204" pitchFamily="34" charset="0"/>
              </a:rPr>
            </a:br>
            <a:r>
              <a:rPr lang="de-AT" sz="2400" b="0" i="0" dirty="0">
                <a:solidFill>
                  <a:srgbClr val="333333"/>
                </a:solidFill>
                <a:effectLst/>
                <a:latin typeface="Arial" panose="020B0604020202020204" pitchFamily="34" charset="0"/>
                <a:cs typeface="Arial" panose="020B0604020202020204" pitchFamily="34" charset="0"/>
              </a:rPr>
              <a:t>Die Epigenetik verlangt uns neue Sichtweisen ab, nicht nur in der Biologie, sondern interdisziplinär: Wie verändert das „epigenetische Denken“ unser Bild von unseren Genen, vom Lebendigen, von Entwicklung, von Evolution und Vererbung?</a:t>
            </a:r>
            <a:endParaRPr lang="de-A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313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A6599EB3-E419-40BC-BBAF-07C1ADD3ACA0}"/>
              </a:ext>
            </a:extLst>
          </p:cNvPr>
          <p:cNvSpPr txBox="1"/>
          <p:nvPr/>
        </p:nvSpPr>
        <p:spPr>
          <a:xfrm>
            <a:off x="518160" y="105013"/>
            <a:ext cx="11206479" cy="6401753"/>
          </a:xfrm>
          <a:prstGeom prst="rect">
            <a:avLst/>
          </a:prstGeom>
          <a:noFill/>
        </p:spPr>
        <p:txBody>
          <a:bodyPr wrap="square" rtlCol="0">
            <a:spAutoFit/>
          </a:bodyPr>
          <a:lstStyle/>
          <a:p>
            <a:pPr algn="ctr"/>
            <a:r>
              <a:rPr lang="de-AT" sz="3600" b="1" dirty="0">
                <a:solidFill>
                  <a:srgbClr val="FF0000"/>
                </a:solidFill>
              </a:rPr>
              <a:t>Sind Depressionen eine Stresserkrankung?</a:t>
            </a:r>
          </a:p>
          <a:p>
            <a:pPr fontAlgn="t"/>
            <a:endParaRPr lang="de-AT" sz="2400" dirty="0">
              <a:solidFill>
                <a:srgbClr val="FF0000"/>
              </a:solidFill>
            </a:endParaRPr>
          </a:p>
          <a:p>
            <a:pPr fontAlgn="t"/>
            <a:r>
              <a:rPr lang="de-AT" sz="2400" dirty="0">
                <a:solidFill>
                  <a:srgbClr val="002060"/>
                </a:solidFill>
              </a:rPr>
              <a:t>Stressvolle Lebensereignisse </a:t>
            </a:r>
            <a:r>
              <a:rPr lang="de-AT" sz="2400" dirty="0"/>
              <a:t>stellen einen Hauptrisikofaktor dar, der die Anfälligkeit einer Person für </a:t>
            </a:r>
            <a:r>
              <a:rPr lang="de-AT" sz="2400" dirty="0">
                <a:solidFill>
                  <a:srgbClr val="FF0000"/>
                </a:solidFill>
              </a:rPr>
              <a:t>Depressionen</a:t>
            </a:r>
            <a:r>
              <a:rPr lang="de-AT" sz="2400" dirty="0"/>
              <a:t> bestimmt.</a:t>
            </a:r>
          </a:p>
          <a:p>
            <a:pPr fontAlgn="t"/>
            <a:endParaRPr lang="de-AT" sz="2400" dirty="0"/>
          </a:p>
          <a:p>
            <a:pPr fontAlgn="t"/>
            <a:r>
              <a:rPr lang="de-AT" sz="2400" dirty="0"/>
              <a:t>Bei </a:t>
            </a:r>
            <a:r>
              <a:rPr lang="de-AT" sz="2400" dirty="0" err="1"/>
              <a:t>Hyperarousal</a:t>
            </a:r>
            <a:r>
              <a:rPr lang="de-AT" sz="2400" dirty="0"/>
              <a:t>, wenn wir aus einem Stress nicht herauskommen, dann springt über den Hypothalamus die so genannte Stressachse mit an, die HPA-Achse (Hypothalamus – Hypophyse/Pituitary – Nebennierenrinden/Adrenal Glands – Achse). &gt;&gt; Adrenalin- und Cortisol-Ausschüttung.</a:t>
            </a:r>
          </a:p>
          <a:p>
            <a:r>
              <a:rPr lang="de-AT" sz="1400" u="sng" dirty="0"/>
              <a:t>Kathryn L. Humphreys. DNA-Methylierung von HPA-Achsen-Genen und Beginn der Major Depression bei heranwachsenden Mädchen.</a:t>
            </a:r>
          </a:p>
          <a:p>
            <a:pPr fontAlgn="t"/>
            <a:endParaRPr lang="de-AT" sz="2400" dirty="0"/>
          </a:p>
          <a:p>
            <a:pPr fontAlgn="t"/>
            <a:r>
              <a:rPr lang="de-AT" sz="2400" dirty="0"/>
              <a:t>Die Rolle von </a:t>
            </a:r>
            <a:r>
              <a:rPr lang="de-AT" sz="2400" dirty="0">
                <a:solidFill>
                  <a:srgbClr val="002060"/>
                </a:solidFill>
              </a:rPr>
              <a:t>vorgeburtlichem Stress </a:t>
            </a:r>
            <a:r>
              <a:rPr lang="de-AT" sz="2400" dirty="0"/>
              <a:t>bei der Veränderung der Anfälligkeit von Erwachsenen für </a:t>
            </a:r>
            <a:r>
              <a:rPr lang="de-AT" sz="2400" dirty="0">
                <a:solidFill>
                  <a:srgbClr val="FF0000"/>
                </a:solidFill>
              </a:rPr>
              <a:t>Depressionen</a:t>
            </a:r>
            <a:r>
              <a:rPr lang="de-AT" sz="2400" dirty="0"/>
              <a:t> hin, besteht unter anderem durch Veränderungen der DNA-Methylierung.</a:t>
            </a:r>
          </a:p>
          <a:p>
            <a:pPr fontAlgn="t"/>
            <a:r>
              <a:rPr lang="de-AT" sz="2400" dirty="0"/>
              <a:t> </a:t>
            </a:r>
          </a:p>
          <a:p>
            <a:r>
              <a:rPr lang="de-AT" sz="2400" dirty="0"/>
              <a:t>Die </a:t>
            </a:r>
            <a:r>
              <a:rPr lang="de-AT" sz="2400" dirty="0">
                <a:solidFill>
                  <a:srgbClr val="002060"/>
                </a:solidFill>
              </a:rPr>
              <a:t>postnatale Stresserfahrung</a:t>
            </a:r>
            <a:r>
              <a:rPr lang="de-AT" sz="2400" dirty="0"/>
              <a:t>, insbesondere Schwankungen in Bezug auf das Niveau und die Qualität der Betreuung, verändert die DNA-</a:t>
            </a:r>
            <a:r>
              <a:rPr lang="de-AT" sz="2400" dirty="0" err="1"/>
              <a:t>Methylierungsniveaus</a:t>
            </a:r>
            <a:r>
              <a:rPr lang="de-AT" sz="2400" dirty="0"/>
              <a:t> an den Genen.</a:t>
            </a:r>
          </a:p>
        </p:txBody>
      </p:sp>
    </p:spTree>
    <p:extLst>
      <p:ext uri="{BB962C8B-B14F-4D97-AF65-F5344CB8AC3E}">
        <p14:creationId xmlns:p14="http://schemas.microsoft.com/office/powerpoint/2010/main" val="2979353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6C62296-A357-44CC-A8C1-423B498A0C0B}"/>
              </a:ext>
            </a:extLst>
          </p:cNvPr>
          <p:cNvSpPr txBox="1"/>
          <p:nvPr/>
        </p:nvSpPr>
        <p:spPr>
          <a:xfrm>
            <a:off x="1354347" y="2173857"/>
            <a:ext cx="9868619" cy="2031325"/>
          </a:xfrm>
          <a:prstGeom prst="rect">
            <a:avLst/>
          </a:prstGeom>
          <a:noFill/>
        </p:spPr>
        <p:txBody>
          <a:bodyPr wrap="square" rtlCol="0">
            <a:spAutoFit/>
          </a:bodyPr>
          <a:lstStyle/>
          <a:p>
            <a:endParaRPr lang="de-DE" dirty="0"/>
          </a:p>
          <a:p>
            <a:endParaRPr lang="de-DE" dirty="0"/>
          </a:p>
          <a:p>
            <a:endParaRPr lang="de-AT" dirty="0"/>
          </a:p>
          <a:p>
            <a:endParaRPr lang="de-AT"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endParaRPr lang="de-AT"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endParaRPr lang="de-AT" dirty="0">
              <a:latin typeface="Arial" panose="020B0604020202020204" pitchFamily="34" charset="0"/>
              <a:cs typeface="Arial" panose="020B0604020202020204" pitchFamily="34" charset="0"/>
            </a:endParaRPr>
          </a:p>
          <a:p>
            <a:endParaRPr lang="de-AT" dirty="0"/>
          </a:p>
        </p:txBody>
      </p:sp>
      <p:pic>
        <p:nvPicPr>
          <p:cNvPr id="4" name="Grafik 3">
            <a:extLst>
              <a:ext uri="{FF2B5EF4-FFF2-40B4-BE49-F238E27FC236}">
                <a16:creationId xmlns:a16="http://schemas.microsoft.com/office/drawing/2014/main" id="{0EE04FD4-9D22-461A-A7D7-4786E5D48F58}"/>
              </a:ext>
            </a:extLst>
          </p:cNvPr>
          <p:cNvPicPr/>
          <p:nvPr/>
        </p:nvPicPr>
        <p:blipFill>
          <a:blip r:embed="rId2"/>
          <a:stretch>
            <a:fillRect/>
          </a:stretch>
        </p:blipFill>
        <p:spPr>
          <a:xfrm>
            <a:off x="9353550" y="4593"/>
            <a:ext cx="2838450" cy="2457450"/>
          </a:xfrm>
          <a:prstGeom prst="rect">
            <a:avLst/>
          </a:prstGeom>
        </p:spPr>
      </p:pic>
      <p:sp>
        <p:nvSpPr>
          <p:cNvPr id="9" name="Textfeld 8">
            <a:extLst>
              <a:ext uri="{FF2B5EF4-FFF2-40B4-BE49-F238E27FC236}">
                <a16:creationId xmlns:a16="http://schemas.microsoft.com/office/drawing/2014/main" id="{E7829FEE-C77E-4E17-85A6-19C0274D3A5C}"/>
              </a:ext>
            </a:extLst>
          </p:cNvPr>
          <p:cNvSpPr txBox="1"/>
          <p:nvPr/>
        </p:nvSpPr>
        <p:spPr>
          <a:xfrm>
            <a:off x="1078302" y="543464"/>
            <a:ext cx="8195094" cy="6647974"/>
          </a:xfrm>
          <a:prstGeom prst="rect">
            <a:avLst/>
          </a:prstGeom>
          <a:noFill/>
        </p:spPr>
        <p:txBody>
          <a:bodyPr wrap="square" rtlCol="0">
            <a:spAutoFit/>
          </a:bodyPr>
          <a:lstStyle/>
          <a:p>
            <a:r>
              <a:rPr lang="de-DE" sz="2400" dirty="0">
                <a:solidFill>
                  <a:srgbClr val="FF0000"/>
                </a:solidFill>
              </a:rPr>
              <a:t>Ademetionin legt das </a:t>
            </a:r>
            <a:r>
              <a:rPr lang="de-AT" sz="2400" b="1" dirty="0">
                <a:solidFill>
                  <a:srgbClr val="FF0000"/>
                </a:solidFill>
              </a:rPr>
              <a:t>SERT</a:t>
            </a:r>
            <a:r>
              <a:rPr lang="de-AT" sz="2400" dirty="0">
                <a:solidFill>
                  <a:srgbClr val="FF0000"/>
                </a:solidFill>
              </a:rPr>
              <a:t> (</a:t>
            </a:r>
            <a:r>
              <a:rPr lang="de-AT" sz="2400" i="1" dirty="0">
                <a:solidFill>
                  <a:srgbClr val="FF0000"/>
                </a:solidFill>
              </a:rPr>
              <a:t>SLC6A4)-</a:t>
            </a:r>
            <a:r>
              <a:rPr lang="de-AT" sz="2400" dirty="0">
                <a:solidFill>
                  <a:srgbClr val="FF0000"/>
                </a:solidFill>
              </a:rPr>
              <a:t> Gen durch Methylierung still. </a:t>
            </a:r>
          </a:p>
          <a:p>
            <a:r>
              <a:rPr lang="de-DE" sz="2400" dirty="0"/>
              <a:t>Die Stilllegung der </a:t>
            </a:r>
            <a:r>
              <a:rPr lang="de-DE" sz="2400" b="1" dirty="0"/>
              <a:t>selektiven Serotonin-Plasmatransporter (SERT)</a:t>
            </a:r>
            <a:r>
              <a:rPr lang="de-DE" sz="2400" dirty="0"/>
              <a:t> - Expression durch den Methylgruppendonor Ademetionin reduziert die Anzahl an SERT- Proteinstrukturen mit Transport-Tunnel an der präsynaptischen Membran der serotonergen Zelle. So ist es möglich, dass Serotonin im synaptischen Spalt länger verweilen und nach Bindung an den Serotonin-Rezeptor an der postsynaptischen Membran die Information mit antidepressiver Wirkung weitergeben kann.</a:t>
            </a:r>
          </a:p>
          <a:p>
            <a:endParaRPr lang="de-DE" sz="2400" dirty="0"/>
          </a:p>
          <a:p>
            <a:r>
              <a:rPr lang="de-DE" sz="2400" dirty="0">
                <a:solidFill>
                  <a:srgbClr val="FF0000"/>
                </a:solidFill>
              </a:rPr>
              <a:t>Der Methylgruppendonor Ademetionin methyliert auch das MaoB- Gen. </a:t>
            </a:r>
          </a:p>
          <a:p>
            <a:r>
              <a:rPr lang="de-DE" sz="2400" dirty="0"/>
              <a:t>Die konsekutive Still-Legung der MaoB- Expression, ermöglicht, dass Serotonin durch MAO-B-Enzym nicht abgebaut werden kann und bleibt so als stimmungsaufhellender Neurotransmitter dem Gehirn erhalten.</a:t>
            </a:r>
            <a:endParaRPr lang="de-AT" sz="2400" dirty="0"/>
          </a:p>
          <a:p>
            <a:endParaRPr lang="de-AT" dirty="0"/>
          </a:p>
        </p:txBody>
      </p:sp>
    </p:spTree>
    <p:extLst>
      <p:ext uri="{BB962C8B-B14F-4D97-AF65-F5344CB8AC3E}">
        <p14:creationId xmlns:p14="http://schemas.microsoft.com/office/powerpoint/2010/main" val="565400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DC98A7A-F8B0-47E9-89AF-271D9C7484F6}"/>
              </a:ext>
            </a:extLst>
          </p:cNvPr>
          <p:cNvSpPr txBox="1"/>
          <p:nvPr/>
        </p:nvSpPr>
        <p:spPr>
          <a:xfrm>
            <a:off x="275303" y="1544320"/>
            <a:ext cx="11916697" cy="6186309"/>
          </a:xfrm>
          <a:prstGeom prst="rect">
            <a:avLst/>
          </a:prstGeom>
          <a:noFill/>
        </p:spPr>
        <p:txBody>
          <a:bodyPr wrap="square" rtlCol="0">
            <a:spAutoFit/>
          </a:bodyPr>
          <a:lstStyle/>
          <a:p>
            <a:pPr>
              <a:lnSpc>
                <a:spcPct val="150000"/>
              </a:lnSpc>
            </a:pPr>
            <a:r>
              <a:rPr lang="de-AT" sz="2400" dirty="0">
                <a:solidFill>
                  <a:srgbClr val="252525"/>
                </a:solidFill>
                <a:latin typeface="Arial" panose="020B0604020202020204" pitchFamily="34" charset="0"/>
                <a:cs typeface="Arial" panose="020B0604020202020204" pitchFamily="34" charset="0"/>
              </a:rPr>
              <a:t>D</a:t>
            </a:r>
            <a:r>
              <a:rPr lang="de-AT" sz="2400" b="0" i="0" dirty="0">
                <a:solidFill>
                  <a:srgbClr val="252525"/>
                </a:solidFill>
                <a:effectLst/>
                <a:latin typeface="Arial" panose="020B0604020202020204" pitchFamily="34" charset="0"/>
                <a:cs typeface="Arial" panose="020B0604020202020204" pitchFamily="34" charset="0"/>
              </a:rPr>
              <a:t>ie Freiburger Psychiaterin Katharina Domschke untersuchte Menschen mit einer </a:t>
            </a:r>
            <a:r>
              <a:rPr lang="de-AT" sz="2400" b="0" i="0" dirty="0">
                <a:solidFill>
                  <a:srgbClr val="FF0000"/>
                </a:solidFill>
                <a:effectLst/>
                <a:latin typeface="Arial" panose="020B0604020202020204" pitchFamily="34" charset="0"/>
                <a:cs typeface="Arial" panose="020B0604020202020204" pitchFamily="34" charset="0"/>
              </a:rPr>
              <a:t>Panikstörung</a:t>
            </a:r>
            <a:r>
              <a:rPr lang="de-AT" sz="2400" b="0" i="0" dirty="0">
                <a:solidFill>
                  <a:srgbClr val="252525"/>
                </a:solidFill>
                <a:effectLst/>
                <a:latin typeface="Arial" panose="020B0604020202020204" pitchFamily="34" charset="0"/>
                <a:cs typeface="Arial" panose="020B0604020202020204" pitchFamily="34" charset="0"/>
              </a:rPr>
              <a:t> und fand heraus, dass das </a:t>
            </a:r>
            <a:r>
              <a:rPr lang="de-AT" sz="2400" b="0" i="0" dirty="0">
                <a:solidFill>
                  <a:srgbClr val="FF0000"/>
                </a:solidFill>
                <a:effectLst/>
                <a:latin typeface="Arial" panose="020B0604020202020204" pitchFamily="34" charset="0"/>
                <a:cs typeface="Arial" panose="020B0604020202020204" pitchFamily="34" charset="0"/>
              </a:rPr>
              <a:t>Enzym Monoaminoxidase A aufgrund einer veränderten Epigenetik vermehrt produziert wird. </a:t>
            </a:r>
            <a:r>
              <a:rPr lang="de-AT" sz="2400" b="0" i="0" dirty="0">
                <a:solidFill>
                  <a:srgbClr val="252525"/>
                </a:solidFill>
                <a:effectLst/>
                <a:latin typeface="Arial" panose="020B0604020202020204" pitchFamily="34" charset="0"/>
                <a:cs typeface="Arial" panose="020B0604020202020204" pitchFamily="34" charset="0"/>
              </a:rPr>
              <a:t>Die Monoaminoxidase A baut das als "Wohlfühlhormon" bekannte Serotonin ab, das bei der Panikstörung oft nur in geringer Menge vorhanden ist. So weit, so bekannt. </a:t>
            </a:r>
          </a:p>
          <a:p>
            <a:pPr>
              <a:lnSpc>
                <a:spcPct val="150000"/>
              </a:lnSpc>
            </a:pPr>
            <a:r>
              <a:rPr lang="de-AT" sz="2400" b="0" i="0" dirty="0">
                <a:solidFill>
                  <a:srgbClr val="252525"/>
                </a:solidFill>
                <a:effectLst/>
                <a:latin typeface="Arial" panose="020B0604020202020204" pitchFamily="34" charset="0"/>
                <a:cs typeface="Arial" panose="020B0604020202020204" pitchFamily="34" charset="0"/>
              </a:rPr>
              <a:t>Erstaunlich war, was als nächstes passierte. In einem Folgeversuch beobachtete sie, dass die Patienten, die auf eine Psychotherapie ansprachen, sich epigenetisch den gesunden Teilnehmern anglichen. Als sich die erkrankte Psyche mithilfe der Therapie verbesserte, normalisierten sich die epigenetischen Markierungen.</a:t>
            </a:r>
          </a:p>
          <a:p>
            <a:pPr>
              <a:lnSpc>
                <a:spcPct val="150000"/>
              </a:lnSpc>
            </a:pPr>
            <a:endParaRPr lang="de-AT" sz="2400" dirty="0">
              <a:solidFill>
                <a:srgbClr val="252525"/>
              </a:solidFill>
              <a:latin typeface="Arial" panose="020B0604020202020204" pitchFamily="34" charset="0"/>
              <a:cs typeface="Arial" panose="020B0604020202020204" pitchFamily="34" charset="0"/>
            </a:endParaRPr>
          </a:p>
          <a:p>
            <a:endParaRPr lang="de-AT" dirty="0">
              <a:solidFill>
                <a:srgbClr val="252525"/>
              </a:solidFill>
              <a:latin typeface="FranziskaWebPro"/>
            </a:endParaRPr>
          </a:p>
          <a:p>
            <a:endParaRPr lang="de-AT" dirty="0"/>
          </a:p>
        </p:txBody>
      </p:sp>
      <p:sp>
        <p:nvSpPr>
          <p:cNvPr id="3" name="Textfeld 2">
            <a:extLst>
              <a:ext uri="{FF2B5EF4-FFF2-40B4-BE49-F238E27FC236}">
                <a16:creationId xmlns:a16="http://schemas.microsoft.com/office/drawing/2014/main" id="{83F3AC79-409C-427B-BE38-BF97190957A7}"/>
              </a:ext>
            </a:extLst>
          </p:cNvPr>
          <p:cNvSpPr txBox="1"/>
          <p:nvPr/>
        </p:nvSpPr>
        <p:spPr>
          <a:xfrm>
            <a:off x="11143" y="254000"/>
            <a:ext cx="12180857" cy="584775"/>
          </a:xfrm>
          <a:prstGeom prst="rect">
            <a:avLst/>
          </a:prstGeom>
          <a:noFill/>
        </p:spPr>
        <p:txBody>
          <a:bodyPr wrap="square" rtlCol="0">
            <a:spAutoFit/>
          </a:bodyPr>
          <a:lstStyle/>
          <a:p>
            <a:pPr algn="ctr"/>
            <a:r>
              <a:rPr lang="de-AT" sz="3200" b="1" i="0" dirty="0">
                <a:solidFill>
                  <a:srgbClr val="FF0000"/>
                </a:solidFill>
                <a:effectLst/>
                <a:latin typeface="Arial" panose="020B0604020202020204" pitchFamily="34" charset="0"/>
                <a:cs typeface="Arial" panose="020B0604020202020204" pitchFamily="34" charset="0"/>
              </a:rPr>
              <a:t>Panikstörung </a:t>
            </a:r>
            <a:r>
              <a:rPr lang="de-AT" sz="3200" b="1" dirty="0">
                <a:solidFill>
                  <a:srgbClr val="FF0000"/>
                </a:solidFill>
                <a:latin typeface="Arial" panose="020B0604020202020204" pitchFamily="34" charset="0"/>
                <a:cs typeface="Arial" panose="020B0604020202020204" pitchFamily="34" charset="0"/>
              </a:rPr>
              <a:t>ist mit erhöhter </a:t>
            </a:r>
            <a:r>
              <a:rPr lang="de-AT" sz="3200" b="1" i="0" dirty="0">
                <a:solidFill>
                  <a:srgbClr val="FF0000"/>
                </a:solidFill>
                <a:effectLst/>
                <a:latin typeface="Arial" panose="020B0604020202020204" pitchFamily="34" charset="0"/>
                <a:cs typeface="Arial" panose="020B0604020202020204" pitchFamily="34" charset="0"/>
              </a:rPr>
              <a:t>Monoaminoxidase A verbunden</a:t>
            </a:r>
            <a:endParaRPr lang="de-AT" sz="3200" b="1" dirty="0">
              <a:solidFill>
                <a:srgbClr val="FF0000"/>
              </a:solidFill>
            </a:endParaRPr>
          </a:p>
        </p:txBody>
      </p:sp>
    </p:spTree>
    <p:extLst>
      <p:ext uri="{BB962C8B-B14F-4D97-AF65-F5344CB8AC3E}">
        <p14:creationId xmlns:p14="http://schemas.microsoft.com/office/powerpoint/2010/main" val="41390637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C9121D-73C4-4EF4-9B7E-B29147ACBF0B}"/>
              </a:ext>
            </a:extLst>
          </p:cNvPr>
          <p:cNvSpPr>
            <a:spLocks noGrp="1"/>
          </p:cNvSpPr>
          <p:nvPr>
            <p:ph type="title"/>
          </p:nvPr>
        </p:nvSpPr>
        <p:spPr>
          <a:xfrm>
            <a:off x="526211" y="190129"/>
            <a:ext cx="10547079" cy="1478570"/>
          </a:xfrm>
        </p:spPr>
        <p:txBody>
          <a:bodyPr>
            <a:normAutofit fontScale="90000"/>
          </a:bodyPr>
          <a:lstStyle/>
          <a:p>
            <a:pPr algn="ctr"/>
            <a:r>
              <a:rPr lang="de-DE" dirty="0"/>
              <a:t>Die </a:t>
            </a:r>
            <a:r>
              <a:rPr lang="de-DE" b="1" dirty="0">
                <a:solidFill>
                  <a:srgbClr val="FF0000"/>
                </a:solidFill>
              </a:rPr>
              <a:t>Zwangsstörung</a:t>
            </a:r>
            <a:r>
              <a:rPr lang="de-DE" dirty="0"/>
              <a:t> und das SLC6A4 Gen für den Serotonin-Neurotransmitter-Transporter</a:t>
            </a:r>
            <a:br>
              <a:rPr lang="de-AT" dirty="0"/>
            </a:br>
            <a:endParaRPr lang="de-AT" dirty="0"/>
          </a:p>
        </p:txBody>
      </p:sp>
      <p:pic>
        <p:nvPicPr>
          <p:cNvPr id="4" name="Inhaltsplatzhalter 3" descr="Picture">
            <a:hlinkClick r:id="rId2"/>
            <a:extLst>
              <a:ext uri="{FF2B5EF4-FFF2-40B4-BE49-F238E27FC236}">
                <a16:creationId xmlns:a16="http://schemas.microsoft.com/office/drawing/2014/main" id="{2CBE4D27-AEA6-427B-9BD9-DDF480EBBBAD}"/>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22429" y="1293962"/>
            <a:ext cx="6504317" cy="3804249"/>
          </a:xfrm>
          <a:prstGeom prst="rect">
            <a:avLst/>
          </a:prstGeom>
          <a:noFill/>
          <a:ln>
            <a:noFill/>
          </a:ln>
        </p:spPr>
      </p:pic>
      <p:sp>
        <p:nvSpPr>
          <p:cNvPr id="5" name="Textfeld 4">
            <a:extLst>
              <a:ext uri="{FF2B5EF4-FFF2-40B4-BE49-F238E27FC236}">
                <a16:creationId xmlns:a16="http://schemas.microsoft.com/office/drawing/2014/main" id="{B8051544-CDE2-4C64-A164-39E8386548B8}"/>
              </a:ext>
            </a:extLst>
          </p:cNvPr>
          <p:cNvSpPr txBox="1"/>
          <p:nvPr/>
        </p:nvSpPr>
        <p:spPr>
          <a:xfrm>
            <a:off x="345057" y="5098211"/>
            <a:ext cx="11490385" cy="1569660"/>
          </a:xfrm>
          <a:prstGeom prst="rect">
            <a:avLst/>
          </a:prstGeom>
          <a:noFill/>
        </p:spPr>
        <p:txBody>
          <a:bodyPr wrap="square" rtlCol="0">
            <a:spAutoFit/>
          </a:bodyPr>
          <a:lstStyle/>
          <a:p>
            <a:r>
              <a:rPr lang="de-AT" sz="2400" dirty="0"/>
              <a:t>Zunahme der Transkription im SLC6A4-Gen verursacht einer Zunahme der Anzahl von SLC6A4-Proteinen = Serotonin-Transporter. Mit mehr Serotonin-Transportern wird mehr Serotonin in die Präsynapse wiederaufgenommen, was letztendlich zu einer Verringerung des Serotoninspiegels im synaptischen Spalt führt. </a:t>
            </a:r>
          </a:p>
        </p:txBody>
      </p:sp>
    </p:spTree>
    <p:extLst>
      <p:ext uri="{BB962C8B-B14F-4D97-AF65-F5344CB8AC3E}">
        <p14:creationId xmlns:p14="http://schemas.microsoft.com/office/powerpoint/2010/main" val="1555989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C0D939-3BF3-4E68-9C76-E8EAEF49414A}"/>
              </a:ext>
            </a:extLst>
          </p:cNvPr>
          <p:cNvSpPr>
            <a:spLocks noGrp="1"/>
          </p:cNvSpPr>
          <p:nvPr>
            <p:ph type="title"/>
          </p:nvPr>
        </p:nvSpPr>
        <p:spPr>
          <a:xfrm>
            <a:off x="932872" y="365125"/>
            <a:ext cx="10420927" cy="1325563"/>
          </a:xfrm>
        </p:spPr>
        <p:txBody>
          <a:bodyPr>
            <a:normAutofit/>
          </a:bodyPr>
          <a:lstStyle/>
          <a:p>
            <a:pPr algn="ctr"/>
            <a:r>
              <a:rPr lang="de-AT" sz="3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MAOA-Erhöhung bei </a:t>
            </a:r>
            <a:r>
              <a:rPr kumimoji="0" lang="de-DE" altLang="ja-JP" sz="36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Major Depression </a:t>
            </a:r>
            <a:endParaRPr lang="de-AT" sz="3600" b="1" dirty="0">
              <a:solidFill>
                <a:srgbClr val="FF0000"/>
              </a:solidFill>
              <a:latin typeface="Arial" panose="020B0604020202020204" pitchFamily="34" charset="0"/>
              <a:cs typeface="Arial" panose="020B0604020202020204" pitchFamily="34" charset="0"/>
            </a:endParaRPr>
          </a:p>
        </p:txBody>
      </p:sp>
      <p:sp>
        <p:nvSpPr>
          <p:cNvPr id="3" name="Textplatzhalter 2">
            <a:extLst>
              <a:ext uri="{FF2B5EF4-FFF2-40B4-BE49-F238E27FC236}">
                <a16:creationId xmlns:a16="http://schemas.microsoft.com/office/drawing/2014/main" id="{824DE525-5E8E-4465-9F17-E6082AB6B132}"/>
              </a:ext>
            </a:extLst>
          </p:cNvPr>
          <p:cNvSpPr>
            <a:spLocks noGrp="1"/>
          </p:cNvSpPr>
          <p:nvPr>
            <p:ph type="body" idx="1"/>
          </p:nvPr>
        </p:nvSpPr>
        <p:spPr>
          <a:xfrm>
            <a:off x="838200" y="1825625"/>
            <a:ext cx="10515600" cy="5766666"/>
          </a:xfrm>
        </p:spPr>
        <p:txBody>
          <a:bodyPr>
            <a:normAutofit fontScale="32500" lnSpcReduction="20000"/>
          </a:bodyPr>
          <a:lstStyle/>
          <a:p>
            <a:pPr>
              <a:lnSpc>
                <a:spcPct val="170000"/>
              </a:lnSpc>
            </a:pPr>
            <a:r>
              <a:rPr lang="de-AT" sz="5000" dirty="0">
                <a:effectLst/>
                <a:latin typeface="Arial" panose="020B0604020202020204" pitchFamily="34" charset="0"/>
                <a:ea typeface="Calibri" panose="020F0502020204030204" pitchFamily="34" charset="0"/>
                <a:cs typeface="Arial" panose="020B0604020202020204" pitchFamily="34" charset="0"/>
              </a:rPr>
              <a:t>MAO-A ist während </a:t>
            </a:r>
            <a:r>
              <a:rPr lang="de-AT" sz="5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major</a:t>
            </a:r>
            <a:r>
              <a:rPr lang="de-AT" sz="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depressive </a:t>
            </a:r>
            <a:r>
              <a:rPr lang="de-AT" sz="5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episodes</a:t>
            </a:r>
            <a:r>
              <a:rPr lang="de-AT" sz="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(MDEs)</a:t>
            </a:r>
            <a:r>
              <a:rPr lang="de-AT" sz="5000" dirty="0">
                <a:effectLst/>
                <a:latin typeface="Arial" panose="020B0604020202020204" pitchFamily="34" charset="0"/>
                <a:ea typeface="Calibri" panose="020F0502020204030204" pitchFamily="34" charset="0"/>
                <a:cs typeface="Arial" panose="020B0604020202020204" pitchFamily="34" charset="0"/>
              </a:rPr>
              <a:t> bei medikamentenfreien Personen </a:t>
            </a:r>
            <a:r>
              <a:rPr kumimoji="0" lang="de-DE" altLang="ja-JP" sz="5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mit Major Depression im gesamten Gehirn erhöht.  Eine höhere MAO-A-Dichte im </a:t>
            </a:r>
            <a:r>
              <a:rPr kumimoji="0" lang="de-DE" altLang="ja-JP" sz="5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anterioren präfrontaler Bereich (anteriorer </a:t>
            </a:r>
            <a:r>
              <a:rPr kumimoji="0" lang="de-DE" altLang="ja-JP" sz="5000" b="0" i="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PFC</a:t>
            </a:r>
            <a:r>
              <a:rPr kumimoji="0" lang="de-DE" altLang="ja-JP" sz="5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BA 10) </a:t>
            </a:r>
            <a:r>
              <a:rPr kumimoji="0" lang="de-DE" altLang="ja-JP" sz="5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und im ACC- </a:t>
            </a:r>
            <a:r>
              <a:rPr kumimoji="0" lang="de-DE" altLang="ja-JP" sz="5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anteriorer </a:t>
            </a:r>
            <a:r>
              <a:rPr kumimoji="0" lang="de-DE" altLang="ja-JP" sz="5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cingulärer</a:t>
            </a:r>
            <a:r>
              <a:rPr kumimoji="0" lang="de-DE" altLang="ja-JP" sz="5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Cortex (</a:t>
            </a:r>
            <a:r>
              <a:rPr kumimoji="0" lang="de-DE" altLang="ja-JP" sz="5000" b="0" i="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ACC</a:t>
            </a:r>
            <a:r>
              <a:rPr kumimoji="0" lang="de-DE" altLang="ja-JP" sz="5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BA 24, 25) ist</a:t>
            </a:r>
            <a:r>
              <a:rPr kumimoji="0" lang="de-DE" altLang="ja-JP" sz="5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mit einer höheren globalen Schwere der Symptome verbunden. MAOA baut nicht nur Serotonin ab, sondern auch Noradrenalin und Dopamin.</a:t>
            </a:r>
            <a:r>
              <a:rPr kumimoji="0" lang="de-AT" altLang="ja-JP" sz="5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a:lnSpc>
                <a:spcPct val="170000"/>
              </a:lnSpc>
            </a:pPr>
            <a:r>
              <a:rPr kumimoji="0" lang="de-DE" altLang="ja-JP" sz="5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MAOA spielt eine Schlüsselrolle bei der Regulierung der Nervenübertragung, vor allem durch die oxidative Desaminierung von Serotonin, nebst Noradrenalin und Dopamin und Veränderungen seiner Aktivitäten. Im Gegensatz zu der typischen früh einsetzenden Depression vor dem 40. Lebensjahr weist die spät einsetzende Depression wahrscheinlich einen anderen pathophysiologischen Mechanismus auf, der auf Läsionen und / oder degenerative Erkrankungen zurückzuführen ist. </a:t>
            </a:r>
          </a:p>
          <a:p>
            <a:pPr marL="0" indent="0">
              <a:lnSpc>
                <a:spcPct val="170000"/>
              </a:lnSpc>
              <a:buNone/>
            </a:pPr>
            <a:r>
              <a:rPr kumimoji="0" lang="en-GB" altLang="ja-JP" sz="50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Referenz</a:t>
            </a:r>
            <a:r>
              <a:rPr kumimoji="0" lang="en-GB" altLang="ja-JP" sz="5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kumimoji="0" lang="en-GB" altLang="ja-JP" sz="50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ja-JP" sz="5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Krishnan KR. Biological risk factors in late life depression. </a:t>
            </a:r>
            <a:r>
              <a:rPr kumimoji="0" lang="de-AT" altLang="ja-JP" sz="5000" b="0" i="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Biol Psychiatry</a:t>
            </a:r>
            <a:r>
              <a:rPr kumimoji="0" lang="de-AT" altLang="ja-JP" sz="5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de-DE" altLang="ja-JP" sz="5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2002;52(3):185-192. doi:10.1016/s0006-3223(02)01349-5</a:t>
            </a:r>
            <a:r>
              <a:rPr kumimoji="0" lang="de-AT" altLang="ja-JP" sz="5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endParaRPr lang="de-AT" dirty="0"/>
          </a:p>
        </p:txBody>
      </p:sp>
    </p:spTree>
    <p:extLst>
      <p:ext uri="{BB962C8B-B14F-4D97-AF65-F5344CB8AC3E}">
        <p14:creationId xmlns:p14="http://schemas.microsoft.com/office/powerpoint/2010/main" val="1282069486"/>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0B3B17D3-92CD-470B-949F-36ADDCBA806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9736" y="1593415"/>
            <a:ext cx="7426109" cy="5111091"/>
          </a:xfrm>
          <a:prstGeom prst="rect">
            <a:avLst/>
          </a:prstGeom>
          <a:noFill/>
          <a:ln>
            <a:noFill/>
          </a:ln>
        </p:spPr>
      </p:pic>
      <p:sp>
        <p:nvSpPr>
          <p:cNvPr id="3" name="Textfeld 2">
            <a:extLst>
              <a:ext uri="{FF2B5EF4-FFF2-40B4-BE49-F238E27FC236}">
                <a16:creationId xmlns:a16="http://schemas.microsoft.com/office/drawing/2014/main" id="{C7A069D6-D8C2-4619-A02E-0D8DD9AB3C92}"/>
              </a:ext>
            </a:extLst>
          </p:cNvPr>
          <p:cNvSpPr txBox="1"/>
          <p:nvPr/>
        </p:nvSpPr>
        <p:spPr>
          <a:xfrm>
            <a:off x="1647645" y="362309"/>
            <a:ext cx="8850702" cy="1231106"/>
          </a:xfrm>
          <a:prstGeom prst="rect">
            <a:avLst/>
          </a:prstGeom>
          <a:noFill/>
        </p:spPr>
        <p:txBody>
          <a:bodyPr wrap="square" rtlCol="0">
            <a:spAutoFit/>
          </a:bodyPr>
          <a:lstStyle/>
          <a:p>
            <a:pPr algn="ctr"/>
            <a:r>
              <a:rPr lang="de-AT" sz="2800" b="1" dirty="0">
                <a:solidFill>
                  <a:srgbClr val="FF0000"/>
                </a:solidFill>
                <a:latin typeface="Arial" panose="020B0604020202020204" pitchFamily="34" charset="0"/>
                <a:cs typeface="Arial" panose="020B0604020202020204" pitchFamily="34" charset="0"/>
              </a:rPr>
              <a:t>Überexpression von MAO-B bei Patienten mit schwerer depressiver Störung</a:t>
            </a:r>
          </a:p>
          <a:p>
            <a:endParaRPr lang="de-AT" dirty="0"/>
          </a:p>
        </p:txBody>
      </p:sp>
    </p:spTree>
    <p:extLst>
      <p:ext uri="{BB962C8B-B14F-4D97-AF65-F5344CB8AC3E}">
        <p14:creationId xmlns:p14="http://schemas.microsoft.com/office/powerpoint/2010/main" val="17363976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BED9BB-DDAF-41D8-BA97-1CE793420105}"/>
              </a:ext>
            </a:extLst>
          </p:cNvPr>
          <p:cNvSpPr>
            <a:spLocks noGrp="1"/>
          </p:cNvSpPr>
          <p:nvPr>
            <p:ph type="title"/>
          </p:nvPr>
        </p:nvSpPr>
        <p:spPr>
          <a:xfrm>
            <a:off x="1220241" y="0"/>
            <a:ext cx="9905998" cy="1478570"/>
          </a:xfrm>
        </p:spPr>
        <p:txBody>
          <a:bodyPr/>
          <a:lstStyle/>
          <a:p>
            <a:r>
              <a:rPr lang="de-AT" sz="2000" b="1" dirty="0" err="1">
                <a:solidFill>
                  <a:srgbClr val="FF0000"/>
                </a:solidFill>
              </a:rPr>
              <a:t>micro</a:t>
            </a:r>
            <a:r>
              <a:rPr lang="de-AT" b="1" dirty="0" err="1">
                <a:solidFill>
                  <a:srgbClr val="FF0000"/>
                </a:solidFill>
              </a:rPr>
              <a:t>RNAs</a:t>
            </a:r>
            <a:r>
              <a:rPr lang="de-AT" dirty="0">
                <a:solidFill>
                  <a:srgbClr val="FF0000"/>
                </a:solidFill>
              </a:rPr>
              <a:t> </a:t>
            </a:r>
          </a:p>
        </p:txBody>
      </p:sp>
      <p:sp>
        <p:nvSpPr>
          <p:cNvPr id="3" name="Rechteck 2">
            <a:extLst>
              <a:ext uri="{FF2B5EF4-FFF2-40B4-BE49-F238E27FC236}">
                <a16:creationId xmlns:a16="http://schemas.microsoft.com/office/drawing/2014/main" id="{A5CA4785-31D0-44BF-8B87-05D2809476ED}"/>
              </a:ext>
            </a:extLst>
          </p:cNvPr>
          <p:cNvSpPr/>
          <p:nvPr/>
        </p:nvSpPr>
        <p:spPr>
          <a:xfrm>
            <a:off x="969546" y="1120676"/>
            <a:ext cx="6096000" cy="2308324"/>
          </a:xfrm>
          <a:prstGeom prst="rect">
            <a:avLst/>
          </a:prstGeom>
        </p:spPr>
        <p:txBody>
          <a:bodyPr>
            <a:spAutoFit/>
          </a:bodyPr>
          <a:lstStyle/>
          <a:p>
            <a:r>
              <a:rPr lang="de-AT" sz="2400" dirty="0"/>
              <a:t>Unsere Körperzellen produzieren in großem Umfang RNA-Moleküle, die nicht dazu dienen, Proteine herzustellen. Stattdessen übernehmen sie, wie man mittlerweile weiß, wichtige zelluläre Funktionen und regulieren dabei unter anderem Lernen und Gedächtnisprozesse.</a:t>
            </a:r>
          </a:p>
        </p:txBody>
      </p:sp>
      <p:pic>
        <p:nvPicPr>
          <p:cNvPr id="4" name="Grafik 3">
            <a:extLst>
              <a:ext uri="{FF2B5EF4-FFF2-40B4-BE49-F238E27FC236}">
                <a16:creationId xmlns:a16="http://schemas.microsoft.com/office/drawing/2014/main" id="{1982E781-52C5-473C-837F-3383D8D2E36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7509" y="0"/>
            <a:ext cx="3608717" cy="4494362"/>
          </a:xfrm>
          <a:prstGeom prst="rect">
            <a:avLst/>
          </a:prstGeom>
          <a:noFill/>
          <a:ln>
            <a:noFill/>
          </a:ln>
        </p:spPr>
      </p:pic>
      <p:sp>
        <p:nvSpPr>
          <p:cNvPr id="7" name="Textfeld 6">
            <a:extLst>
              <a:ext uri="{FF2B5EF4-FFF2-40B4-BE49-F238E27FC236}">
                <a16:creationId xmlns:a16="http://schemas.microsoft.com/office/drawing/2014/main" id="{855F56F0-1EDC-4A0A-B120-7B9E0F9C869F}"/>
              </a:ext>
            </a:extLst>
          </p:cNvPr>
          <p:cNvSpPr txBox="1"/>
          <p:nvPr/>
        </p:nvSpPr>
        <p:spPr>
          <a:xfrm>
            <a:off x="6492458" y="4549676"/>
            <a:ext cx="5699542" cy="2585323"/>
          </a:xfrm>
          <a:prstGeom prst="rect">
            <a:avLst/>
          </a:prstGeom>
          <a:noFill/>
        </p:spPr>
        <p:txBody>
          <a:bodyPr wrap="square" rtlCol="0">
            <a:spAutoFit/>
          </a:bodyPr>
          <a:lstStyle/>
          <a:p>
            <a:r>
              <a:rPr lang="de-AT" sz="2400" dirty="0"/>
              <a:t>Ein „Regenschirm aus </a:t>
            </a:r>
            <a:r>
              <a:rPr lang="de-AT" sz="2400" dirty="0" err="1"/>
              <a:t>microRNAs</a:t>
            </a:r>
            <a:r>
              <a:rPr lang="de-AT" sz="2400" dirty="0"/>
              <a:t>“ schützt uns vor dem „täglich auf uns einprasselnden Regen“ von Stress, Herausforderungen oder negativen Gefühlen und psychischen Erkrankungen wie Depression oder Angststörungen.</a:t>
            </a:r>
          </a:p>
          <a:p>
            <a:endParaRPr lang="de-AT" dirty="0"/>
          </a:p>
        </p:txBody>
      </p:sp>
      <p:pic>
        <p:nvPicPr>
          <p:cNvPr id="8" name="Grafik 7">
            <a:extLst>
              <a:ext uri="{FF2B5EF4-FFF2-40B4-BE49-F238E27FC236}">
                <a16:creationId xmlns:a16="http://schemas.microsoft.com/office/drawing/2014/main" id="{4BE553C0-DB47-4620-A357-820940C6BB1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3640347"/>
            <a:ext cx="3252470" cy="3217653"/>
          </a:xfrm>
          <a:prstGeom prst="rect">
            <a:avLst/>
          </a:prstGeom>
          <a:noFill/>
          <a:ln>
            <a:noFill/>
          </a:ln>
        </p:spPr>
      </p:pic>
      <p:sp>
        <p:nvSpPr>
          <p:cNvPr id="9" name="Textfeld 8">
            <a:extLst>
              <a:ext uri="{FF2B5EF4-FFF2-40B4-BE49-F238E27FC236}">
                <a16:creationId xmlns:a16="http://schemas.microsoft.com/office/drawing/2014/main" id="{4AEAAF20-F1A5-465F-A376-9ECB8182B214}"/>
              </a:ext>
            </a:extLst>
          </p:cNvPr>
          <p:cNvSpPr txBox="1"/>
          <p:nvPr/>
        </p:nvSpPr>
        <p:spPr>
          <a:xfrm>
            <a:off x="3252470" y="5038022"/>
            <a:ext cx="2717321" cy="2031325"/>
          </a:xfrm>
          <a:prstGeom prst="rect">
            <a:avLst/>
          </a:prstGeom>
          <a:noFill/>
        </p:spPr>
        <p:txBody>
          <a:bodyPr wrap="square" rtlCol="0">
            <a:spAutoFit/>
          </a:bodyPr>
          <a:lstStyle/>
          <a:p>
            <a:r>
              <a:rPr lang="de-AT" dirty="0"/>
              <a:t>Eine </a:t>
            </a:r>
            <a:r>
              <a:rPr lang="de-AT" dirty="0" err="1"/>
              <a:t>microRNA</a:t>
            </a:r>
            <a:r>
              <a:rPr lang="de-AT" dirty="0"/>
              <a:t> lagert sich an die Ziel-RNA an und verhindert dadurch deren Übersetzung in ein Protein (links) oder löst deren Abbau aus (rechts).</a:t>
            </a:r>
          </a:p>
          <a:p>
            <a:endParaRPr lang="de-AT" dirty="0"/>
          </a:p>
        </p:txBody>
      </p:sp>
    </p:spTree>
    <p:extLst>
      <p:ext uri="{BB962C8B-B14F-4D97-AF65-F5344CB8AC3E}">
        <p14:creationId xmlns:p14="http://schemas.microsoft.com/office/powerpoint/2010/main" val="2393126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8F45A7D-3029-42F6-BCFD-59DB43025622}"/>
              </a:ext>
            </a:extLst>
          </p:cNvPr>
          <p:cNvSpPr>
            <a:spLocks noGrp="1"/>
          </p:cNvSpPr>
          <p:nvPr>
            <p:ph idx="1"/>
          </p:nvPr>
        </p:nvSpPr>
        <p:spPr>
          <a:xfrm>
            <a:off x="1141412" y="707366"/>
            <a:ext cx="9905999" cy="5840083"/>
          </a:xfrm>
        </p:spPr>
        <p:txBody>
          <a:bodyPr>
            <a:normAutofit fontScale="92500" lnSpcReduction="20000"/>
          </a:bodyPr>
          <a:lstStyle/>
          <a:p>
            <a:pPr marL="0" indent="0" algn="ctr">
              <a:buNone/>
            </a:pPr>
            <a:r>
              <a:rPr lang="de-AT" sz="4600" dirty="0">
                <a:latin typeface="Arial" panose="020B0604020202020204" pitchFamily="34" charset="0"/>
                <a:cs typeface="Arial" panose="020B0604020202020204" pitchFamily="34" charset="0"/>
              </a:rPr>
              <a:t>Vielleicht braucht es gar keine Medikamente mehr, um Depressionen zu behandeln. Sondern lediglich radikale Verhaltensänderungen. Eine Diät, soziale Interaktion, ein gesundes Leben – oder die Einsicht, sich nicht zu Tode zu </a:t>
            </a:r>
            <a:r>
              <a:rPr lang="de-AT" sz="4600" dirty="0" err="1">
                <a:latin typeface="Arial" panose="020B0604020202020204" pitchFamily="34" charset="0"/>
                <a:cs typeface="Arial" panose="020B0604020202020204" pitchFamily="34" charset="0"/>
              </a:rPr>
              <a:t>krüppeln</a:t>
            </a:r>
            <a:r>
              <a:rPr lang="de-AT" sz="4600" dirty="0">
                <a:latin typeface="Arial" panose="020B0604020202020204" pitchFamily="34" charset="0"/>
                <a:cs typeface="Arial" panose="020B0604020202020204" pitchFamily="34" charset="0"/>
              </a:rPr>
              <a:t>, um sich das teurere Auto als der Nachbar zu kaufen, weil man sich davon ein glückliches Leben verspricht.</a:t>
            </a:r>
          </a:p>
          <a:p>
            <a:pPr marL="0" indent="0" algn="ctr">
              <a:buNone/>
            </a:pPr>
            <a:r>
              <a:rPr lang="de-AT" sz="4600" dirty="0">
                <a:latin typeface="Arial" panose="020B0604020202020204" pitchFamily="34" charset="0"/>
                <a:cs typeface="Arial" panose="020B0604020202020204" pitchFamily="34" charset="0"/>
              </a:rPr>
              <a:t>Viele Menschen haben vergessen </a:t>
            </a:r>
            <a:r>
              <a:rPr lang="de-AT" sz="4600" b="1" dirty="0">
                <a:latin typeface="Arial" panose="020B0604020202020204" pitchFamily="34" charset="0"/>
                <a:cs typeface="Arial" panose="020B0604020202020204" pitchFamily="34" charset="0"/>
              </a:rPr>
              <a:t>liebevoll zu leben.</a:t>
            </a:r>
            <a:endParaRPr lang="de-AT" sz="4600" dirty="0">
              <a:latin typeface="Arial" panose="020B0604020202020204" pitchFamily="34" charset="0"/>
              <a:cs typeface="Arial" panose="020B0604020202020204" pitchFamily="34" charset="0"/>
            </a:endParaRPr>
          </a:p>
          <a:p>
            <a:endParaRPr lang="de-AT" dirty="0"/>
          </a:p>
        </p:txBody>
      </p:sp>
    </p:spTree>
    <p:extLst>
      <p:ext uri="{BB962C8B-B14F-4D97-AF65-F5344CB8AC3E}">
        <p14:creationId xmlns:p14="http://schemas.microsoft.com/office/powerpoint/2010/main" val="30314986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3802A7-B561-4C35-98ED-BD5257917828}"/>
              </a:ext>
            </a:extLst>
          </p:cNvPr>
          <p:cNvSpPr>
            <a:spLocks noGrp="1"/>
          </p:cNvSpPr>
          <p:nvPr>
            <p:ph type="title"/>
          </p:nvPr>
        </p:nvSpPr>
        <p:spPr>
          <a:xfrm>
            <a:off x="1141413" y="618518"/>
            <a:ext cx="9905998" cy="1478570"/>
          </a:xfrm>
        </p:spPr>
        <p:txBody>
          <a:bodyPr>
            <a:normAutofit fontScale="90000"/>
          </a:bodyPr>
          <a:lstStyle/>
          <a:p>
            <a:pPr algn="ctr"/>
            <a:r>
              <a:rPr lang="de-DE" b="1" dirty="0">
                <a:solidFill>
                  <a:srgbClr val="FF0000"/>
                </a:solidFill>
              </a:rPr>
              <a:t>Demenz und Depression</a:t>
            </a:r>
            <a:br>
              <a:rPr lang="de-DE" b="1" dirty="0">
                <a:solidFill>
                  <a:srgbClr val="FF0000"/>
                </a:solidFill>
              </a:rPr>
            </a:br>
            <a:r>
              <a:rPr lang="de-DE" b="1" dirty="0">
                <a:solidFill>
                  <a:srgbClr val="FF0000"/>
                </a:solidFill>
              </a:rPr>
              <a:t>eine Fehlfunktion der Neurogenese und Neuroprotektion?</a:t>
            </a:r>
            <a:br>
              <a:rPr lang="de-AT" dirty="0">
                <a:solidFill>
                  <a:srgbClr val="FF0000"/>
                </a:solidFill>
              </a:rPr>
            </a:br>
            <a:endParaRPr lang="de-AT" dirty="0">
              <a:solidFill>
                <a:srgbClr val="FF0000"/>
              </a:solidFill>
            </a:endParaRPr>
          </a:p>
        </p:txBody>
      </p:sp>
      <p:sp>
        <p:nvSpPr>
          <p:cNvPr id="4" name="Textfeld 3">
            <a:extLst>
              <a:ext uri="{FF2B5EF4-FFF2-40B4-BE49-F238E27FC236}">
                <a16:creationId xmlns:a16="http://schemas.microsoft.com/office/drawing/2014/main" id="{31C6E0D6-4B91-43F9-B2CA-AC1F15AF9E2E}"/>
              </a:ext>
            </a:extLst>
          </p:cNvPr>
          <p:cNvSpPr txBox="1"/>
          <p:nvPr/>
        </p:nvSpPr>
        <p:spPr>
          <a:xfrm>
            <a:off x="1141413" y="2441275"/>
            <a:ext cx="9814134" cy="4247317"/>
          </a:xfrm>
          <a:prstGeom prst="rect">
            <a:avLst/>
          </a:prstGeom>
          <a:noFill/>
        </p:spPr>
        <p:txBody>
          <a:bodyPr wrap="square" rtlCol="0">
            <a:spAutoFit/>
          </a:bodyPr>
          <a:lstStyle/>
          <a:p>
            <a:r>
              <a:rPr lang="de-DE" sz="2800" dirty="0"/>
              <a:t>Neuroneogenese, also des Entstehens neuer Nervenzellen, spielt eine wichtige Rolle bei der Entstehung für Demenzerkrankungen, Suchterkrankungen sowie für schizophrene und affektive Psychosen (Depressionen). </a:t>
            </a:r>
          </a:p>
          <a:p>
            <a:endParaRPr lang="de-DE" sz="2800" dirty="0"/>
          </a:p>
          <a:p>
            <a:r>
              <a:rPr lang="de-DE" sz="2800" dirty="0"/>
              <a:t>Antidepressiva rufen plastische Veränderungen der neuronalen Konnektivität hervor, die allmählich zu Verbesserungen der neuronalen Informationsverarbeitung und der Stimmungswiederherstellung führen.</a:t>
            </a:r>
            <a:endParaRPr lang="de-AT" sz="2800" dirty="0"/>
          </a:p>
          <a:p>
            <a:endParaRPr lang="de-AT" dirty="0"/>
          </a:p>
        </p:txBody>
      </p:sp>
    </p:spTree>
    <p:extLst>
      <p:ext uri="{BB962C8B-B14F-4D97-AF65-F5344CB8AC3E}">
        <p14:creationId xmlns:p14="http://schemas.microsoft.com/office/powerpoint/2010/main" val="16713628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yp-Anteile">
            <a:extLst>
              <a:ext uri="{FF2B5EF4-FFF2-40B4-BE49-F238E27FC236}">
                <a16:creationId xmlns:a16="http://schemas.microsoft.com/office/drawing/2014/main" id="{5D11112F-5B1C-4B05-9562-FF95B121D2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030" y="2980780"/>
            <a:ext cx="4489065" cy="2805666"/>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7C1D3C28-FF8C-4401-B85B-2FEDE71DED14}"/>
              </a:ext>
            </a:extLst>
          </p:cNvPr>
          <p:cNvSpPr txBox="1"/>
          <p:nvPr/>
        </p:nvSpPr>
        <p:spPr>
          <a:xfrm>
            <a:off x="351692" y="311499"/>
            <a:ext cx="11203912" cy="1354217"/>
          </a:xfrm>
          <a:prstGeom prst="rect">
            <a:avLst/>
          </a:prstGeom>
          <a:noFill/>
        </p:spPr>
        <p:txBody>
          <a:bodyPr wrap="square" rtlCol="0">
            <a:spAutoFit/>
          </a:bodyPr>
          <a:lstStyle/>
          <a:p>
            <a:pPr algn="ctr"/>
            <a:r>
              <a:rPr lang="de-AT" sz="3200" b="1" i="0" dirty="0">
                <a:solidFill>
                  <a:srgbClr val="FF0000"/>
                </a:solidFill>
                <a:effectLst/>
                <a:latin typeface="OpenSans"/>
              </a:rPr>
              <a:t>CYP-450-Interaktionen und die die oxidative Biotransformation der Arzneimittel </a:t>
            </a:r>
          </a:p>
          <a:p>
            <a:endParaRPr lang="de-AT" dirty="0"/>
          </a:p>
        </p:txBody>
      </p:sp>
      <p:sp>
        <p:nvSpPr>
          <p:cNvPr id="6" name="Textfeld 5">
            <a:extLst>
              <a:ext uri="{FF2B5EF4-FFF2-40B4-BE49-F238E27FC236}">
                <a16:creationId xmlns:a16="http://schemas.microsoft.com/office/drawing/2014/main" id="{D2963EC5-E929-4D4E-912F-1AF36CCE85C0}"/>
              </a:ext>
            </a:extLst>
          </p:cNvPr>
          <p:cNvSpPr txBox="1"/>
          <p:nvPr/>
        </p:nvSpPr>
        <p:spPr>
          <a:xfrm>
            <a:off x="422031" y="1676916"/>
            <a:ext cx="11133573" cy="646331"/>
          </a:xfrm>
          <a:prstGeom prst="rect">
            <a:avLst/>
          </a:prstGeom>
          <a:noFill/>
        </p:spPr>
        <p:txBody>
          <a:bodyPr wrap="square" rtlCol="0">
            <a:spAutoFit/>
          </a:bodyPr>
          <a:lstStyle/>
          <a:p>
            <a:r>
              <a:rPr lang="de-AT" b="1" i="0" dirty="0">
                <a:solidFill>
                  <a:srgbClr val="333333"/>
                </a:solidFill>
                <a:effectLst/>
                <a:latin typeface="OpenSans"/>
              </a:rPr>
              <a:t>Die </a:t>
            </a:r>
            <a:r>
              <a:rPr lang="de-AT" b="1" i="0" dirty="0" err="1">
                <a:solidFill>
                  <a:srgbClr val="333333"/>
                </a:solidFill>
                <a:effectLst/>
                <a:latin typeface="OpenSans"/>
              </a:rPr>
              <a:t>Cytochrome</a:t>
            </a:r>
            <a:r>
              <a:rPr lang="de-AT" b="1" i="0" dirty="0">
                <a:solidFill>
                  <a:srgbClr val="333333"/>
                </a:solidFill>
                <a:effectLst/>
                <a:latin typeface="OpenSans"/>
              </a:rPr>
              <a:t> P450 (CYP) stellen die Hauptenzymfamilie dar, die die oxidative Biotransformation der meisten Arzneimittel und den oxidativen Abbau lipophiler Xenobiotika katalysieren. </a:t>
            </a:r>
          </a:p>
        </p:txBody>
      </p:sp>
      <p:sp>
        <p:nvSpPr>
          <p:cNvPr id="7" name="Textfeld 6">
            <a:extLst>
              <a:ext uri="{FF2B5EF4-FFF2-40B4-BE49-F238E27FC236}">
                <a16:creationId xmlns:a16="http://schemas.microsoft.com/office/drawing/2014/main" id="{BE053CB0-11AD-4336-BF24-23C0085CF07E}"/>
              </a:ext>
            </a:extLst>
          </p:cNvPr>
          <p:cNvSpPr txBox="1"/>
          <p:nvPr/>
        </p:nvSpPr>
        <p:spPr>
          <a:xfrm>
            <a:off x="5570583" y="2952452"/>
            <a:ext cx="6410848" cy="2862322"/>
          </a:xfrm>
          <a:prstGeom prst="rect">
            <a:avLst/>
          </a:prstGeom>
          <a:noFill/>
        </p:spPr>
        <p:txBody>
          <a:bodyPr wrap="square" rtlCol="0">
            <a:spAutoFit/>
          </a:bodyPr>
          <a:lstStyle/>
          <a:p>
            <a:r>
              <a:rPr lang="de-AT" b="1" i="0" dirty="0">
                <a:solidFill>
                  <a:srgbClr val="333333"/>
                </a:solidFill>
                <a:effectLst/>
                <a:latin typeface="OpenSans"/>
              </a:rPr>
              <a:t>Genetische Polymorphismen</a:t>
            </a:r>
          </a:p>
          <a:p>
            <a:r>
              <a:rPr lang="de-AT" b="0" i="0" dirty="0">
                <a:solidFill>
                  <a:srgbClr val="333333"/>
                </a:solidFill>
                <a:effectLst/>
                <a:latin typeface="OpenSans"/>
              </a:rPr>
              <a:t>die als arme, intermediäre, extensive und ultraschnelle </a:t>
            </a:r>
            <a:r>
              <a:rPr lang="de-AT" b="0" i="0" dirty="0" err="1">
                <a:solidFill>
                  <a:srgbClr val="333333"/>
                </a:solidFill>
                <a:effectLst/>
                <a:latin typeface="OpenSans"/>
              </a:rPr>
              <a:t>Metabolisierer</a:t>
            </a:r>
            <a:r>
              <a:rPr lang="de-AT" b="0" i="0" dirty="0">
                <a:solidFill>
                  <a:srgbClr val="333333"/>
                </a:solidFill>
                <a:effectLst/>
                <a:latin typeface="OpenSans"/>
              </a:rPr>
              <a:t> (</a:t>
            </a:r>
            <a:r>
              <a:rPr lang="de-AT" b="0" i="1" dirty="0" err="1">
                <a:solidFill>
                  <a:srgbClr val="333333"/>
                </a:solidFill>
                <a:effectLst/>
                <a:latin typeface="OpenSans"/>
              </a:rPr>
              <a:t>poor</a:t>
            </a:r>
            <a:r>
              <a:rPr lang="de-AT" b="0" i="1" dirty="0">
                <a:solidFill>
                  <a:srgbClr val="333333"/>
                </a:solidFill>
                <a:effectLst/>
                <a:latin typeface="OpenSans"/>
              </a:rPr>
              <a:t>, intermediate, extensive, ultrarapid </a:t>
            </a:r>
            <a:r>
              <a:rPr lang="de-AT" b="0" i="1" dirty="0" err="1">
                <a:solidFill>
                  <a:srgbClr val="333333"/>
                </a:solidFill>
                <a:effectLst/>
                <a:latin typeface="OpenSans"/>
              </a:rPr>
              <a:t>metabolizers</a:t>
            </a:r>
            <a:r>
              <a:rPr lang="de-AT" b="0" i="0" dirty="0">
                <a:solidFill>
                  <a:srgbClr val="333333"/>
                </a:solidFill>
                <a:effectLst/>
                <a:latin typeface="OpenSans"/>
              </a:rPr>
              <a:t>) bei CYP vorkommen.</a:t>
            </a:r>
          </a:p>
          <a:p>
            <a:endParaRPr lang="de-AT" b="1" i="0" dirty="0">
              <a:solidFill>
                <a:srgbClr val="333333"/>
              </a:solidFill>
              <a:effectLst/>
              <a:latin typeface="OpenSans"/>
            </a:endParaRPr>
          </a:p>
          <a:p>
            <a:r>
              <a:rPr lang="de-AT" b="1" i="0" dirty="0">
                <a:solidFill>
                  <a:srgbClr val="333333"/>
                </a:solidFill>
                <a:effectLst/>
                <a:latin typeface="OpenSans"/>
              </a:rPr>
              <a:t>Funktionsverlustvarianten</a:t>
            </a:r>
            <a:r>
              <a:rPr lang="de-AT" b="0" i="0" dirty="0">
                <a:solidFill>
                  <a:srgbClr val="333333"/>
                </a:solidFill>
                <a:effectLst/>
                <a:latin typeface="OpenSans"/>
              </a:rPr>
              <a:t> (</a:t>
            </a:r>
            <a:r>
              <a:rPr lang="de-AT" b="0" i="1" dirty="0">
                <a:solidFill>
                  <a:srgbClr val="333333"/>
                </a:solidFill>
                <a:effectLst/>
                <a:latin typeface="OpenSans"/>
              </a:rPr>
              <a:t>Loss-of-</a:t>
            </a:r>
            <a:r>
              <a:rPr lang="de-AT" b="0" i="1" dirty="0" err="1">
                <a:solidFill>
                  <a:srgbClr val="333333"/>
                </a:solidFill>
                <a:effectLst/>
                <a:latin typeface="OpenSans"/>
              </a:rPr>
              <a:t>function</a:t>
            </a:r>
            <a:r>
              <a:rPr lang="de-AT" b="0" i="0" dirty="0">
                <a:solidFill>
                  <a:srgbClr val="333333"/>
                </a:solidFill>
                <a:effectLst/>
                <a:latin typeface="OpenSans"/>
              </a:rPr>
              <a:t>) führen zu einer verringerten Clearance und erhöhten Plasmakonzentrationen, während Funktionsgewinnvarianten (</a:t>
            </a:r>
            <a:r>
              <a:rPr lang="de-AT" b="0" i="1" dirty="0" err="1">
                <a:solidFill>
                  <a:srgbClr val="333333"/>
                </a:solidFill>
                <a:effectLst/>
                <a:latin typeface="OpenSans"/>
              </a:rPr>
              <a:t>gain</a:t>
            </a:r>
            <a:r>
              <a:rPr lang="de-AT" b="0" i="1" dirty="0">
                <a:solidFill>
                  <a:srgbClr val="333333"/>
                </a:solidFill>
                <a:effectLst/>
                <a:latin typeface="OpenSans"/>
              </a:rPr>
              <a:t>-of-</a:t>
            </a:r>
            <a:r>
              <a:rPr lang="de-AT" b="0" i="1" dirty="0" err="1">
                <a:solidFill>
                  <a:srgbClr val="333333"/>
                </a:solidFill>
                <a:effectLst/>
                <a:latin typeface="OpenSans"/>
              </a:rPr>
              <a:t>function</a:t>
            </a:r>
            <a:r>
              <a:rPr lang="de-AT" b="0" i="0" dirty="0">
                <a:solidFill>
                  <a:srgbClr val="333333"/>
                </a:solidFill>
                <a:effectLst/>
                <a:latin typeface="OpenSans"/>
              </a:rPr>
              <a:t>) zu einer erhöhten Clearance und niedrigeren Arzneimittelkonzentrationen führen</a:t>
            </a:r>
            <a:endParaRPr lang="de-AT" dirty="0"/>
          </a:p>
        </p:txBody>
      </p:sp>
    </p:spTree>
    <p:extLst>
      <p:ext uri="{BB962C8B-B14F-4D97-AF65-F5344CB8AC3E}">
        <p14:creationId xmlns:p14="http://schemas.microsoft.com/office/powerpoint/2010/main" val="3738847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Bildschirmfoto 2019-06-05 um 17.29.17.png" descr="Bildschirmfoto 2019-06-05 um 17.29.17.png"/>
          <p:cNvPicPr>
            <a:picLocks noGrp="1" noChangeAspect="1"/>
          </p:cNvPicPr>
          <p:nvPr>
            <p:ph type="pic" idx="13"/>
          </p:nvPr>
        </p:nvPicPr>
        <p:blipFill>
          <a:blip r:embed="rId2"/>
          <a:srcRect/>
          <a:stretch>
            <a:fillRect/>
          </a:stretch>
        </p:blipFill>
        <p:spPr>
          <a:xfrm>
            <a:off x="2490037" y="278754"/>
            <a:ext cx="7632584" cy="3880291"/>
          </a:xfrm>
          <a:prstGeom prst="rect">
            <a:avLst/>
          </a:prstGeom>
        </p:spPr>
      </p:pic>
      <p:sp>
        <p:nvSpPr>
          <p:cNvPr id="2" name="Textfeld 1">
            <a:extLst>
              <a:ext uri="{FF2B5EF4-FFF2-40B4-BE49-F238E27FC236}">
                <a16:creationId xmlns:a16="http://schemas.microsoft.com/office/drawing/2014/main" id="{03120BE9-2D05-4999-8A1B-315F75F3FB5C}"/>
              </a:ext>
            </a:extLst>
          </p:cNvPr>
          <p:cNvSpPr txBox="1"/>
          <p:nvPr/>
        </p:nvSpPr>
        <p:spPr>
          <a:xfrm>
            <a:off x="1111045" y="4414683"/>
            <a:ext cx="9792929" cy="2862322"/>
          </a:xfrm>
          <a:prstGeom prst="rect">
            <a:avLst/>
          </a:prstGeom>
          <a:noFill/>
        </p:spPr>
        <p:txBody>
          <a:bodyPr wrap="square" rtlCol="0">
            <a:spAutoFit/>
          </a:bodyPr>
          <a:lstStyle/>
          <a:p>
            <a:pPr algn="just">
              <a:lnSpc>
                <a:spcPct val="150000"/>
              </a:lnSpc>
            </a:pPr>
            <a:r>
              <a:rPr lang="de-AT"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 ist das epigenetische Muster einer Zelle nicht starr, sondern verändert sich im Laufe der Zeit. Epigenetische Werkzeuge regulieren, in welchem Maße Gene in einer Zelle abgelesen und die gespeicherten Informationen in Proteine und Enzyme übersetzt werden. Beispielsweise können DNA-Abschnitte direkt durch chemische Gruppen markiert werden</a:t>
            </a:r>
            <a:r>
              <a:rPr lang="de-AT" dirty="0">
                <a:solidFill>
                  <a:srgbClr val="000000"/>
                </a:solidFill>
                <a:latin typeface="Arial" panose="020B0604020202020204" pitchFamily="34" charset="0"/>
                <a:ea typeface="Calibri" panose="020F0502020204030204" pitchFamily="34" charset="0"/>
                <a:cs typeface="Arial" panose="020B0604020202020204" pitchFamily="34" charset="0"/>
              </a:rPr>
              <a:t> und die Expression oder die Stilllegung von Genorten für Proteine und Enzyme beeinflussen.</a:t>
            </a:r>
            <a:endParaRPr lang="de-AT"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endParaRPr lang="de-AT" dirty="0">
              <a:solidFill>
                <a:srgbClr val="000000"/>
              </a:solidFill>
              <a:latin typeface="Arial" panose="020B0604020202020204" pitchFamily="34" charset="0"/>
              <a:cs typeface="Arial" panose="020B0604020202020204" pitchFamily="34" charset="0"/>
            </a:endParaRPr>
          </a:p>
          <a:p>
            <a:endParaRPr lang="de-AT" dirty="0"/>
          </a:p>
        </p:txBody>
      </p:sp>
    </p:spTree>
    <p:extLst>
      <p:ext uri="{BB962C8B-B14F-4D97-AF65-F5344CB8AC3E}">
        <p14:creationId xmlns:p14="http://schemas.microsoft.com/office/powerpoint/2010/main" val="1021930066"/>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2726D2B1-C40E-4B98-B612-D6A6F7D965FD}"/>
              </a:ext>
            </a:extLst>
          </p:cNvPr>
          <p:cNvSpPr txBox="1"/>
          <p:nvPr/>
        </p:nvSpPr>
        <p:spPr>
          <a:xfrm>
            <a:off x="261257" y="180870"/>
            <a:ext cx="11505363" cy="3693319"/>
          </a:xfrm>
          <a:prstGeom prst="rect">
            <a:avLst/>
          </a:prstGeom>
          <a:noFill/>
        </p:spPr>
        <p:txBody>
          <a:bodyPr wrap="square" rtlCol="0">
            <a:spAutoFit/>
          </a:bodyPr>
          <a:lstStyle/>
          <a:p>
            <a:pPr algn="l"/>
            <a:r>
              <a:rPr lang="de-AT" b="0" i="0" dirty="0">
                <a:solidFill>
                  <a:srgbClr val="444444"/>
                </a:solidFill>
                <a:effectLst/>
                <a:latin typeface="Helvetica" panose="020B0604020202020204" pitchFamily="34" charset="0"/>
              </a:rPr>
              <a:t>Das </a:t>
            </a:r>
            <a:r>
              <a:rPr lang="de-AT" b="1" i="0" dirty="0">
                <a:solidFill>
                  <a:srgbClr val="FF0000"/>
                </a:solidFill>
                <a:effectLst/>
                <a:latin typeface="Helvetica" panose="020B0604020202020204" pitchFamily="34" charset="0"/>
              </a:rPr>
              <a:t>Serotonin-Syndrom </a:t>
            </a:r>
            <a:r>
              <a:rPr lang="de-AT" b="0" i="0" dirty="0">
                <a:solidFill>
                  <a:srgbClr val="444444"/>
                </a:solidFill>
                <a:effectLst/>
                <a:latin typeface="Helvetica" panose="020B0604020202020204" pitchFamily="34" charset="0"/>
              </a:rPr>
              <a:t>ist keine Erkrankung im herkömmlichen Sinn. Vielmehr handelt es sich um eine Kombination aus verschiedenen Krankheitserscheinungen (Symptomen), die durch eine übermäßige Anhäufung des Botenstoffes Serotonin entstehen. Das Serotonin-Syndrom wird durch bestimmte Medikamente ausgelöst und muss schnell behandelt werden, da es tödlich enden kann durch Herzrhythmusstörungen und Koma. </a:t>
            </a:r>
          </a:p>
          <a:p>
            <a:pPr algn="l"/>
            <a:r>
              <a:rPr lang="de-AT" b="0" i="0" dirty="0">
                <a:solidFill>
                  <a:srgbClr val="FF0000"/>
                </a:solidFill>
                <a:effectLst/>
                <a:latin typeface="Helvetica" panose="020B0604020202020204" pitchFamily="34" charset="0"/>
              </a:rPr>
              <a:t>Das Serotonin-Syndrom entsteht durch die Einnahme von bestimmten Medikamenten.</a:t>
            </a:r>
          </a:p>
          <a:p>
            <a:pPr algn="l"/>
            <a:r>
              <a:rPr lang="de-AT" dirty="0">
                <a:solidFill>
                  <a:srgbClr val="FF0000"/>
                </a:solidFill>
                <a:latin typeface="Helvetica" panose="020B0604020202020204" pitchFamily="34" charset="0"/>
              </a:rPr>
              <a:t>Beispiel:</a:t>
            </a:r>
          </a:p>
          <a:p>
            <a:pPr algn="l"/>
            <a:r>
              <a:rPr lang="de-AT" b="1" i="0" dirty="0">
                <a:solidFill>
                  <a:srgbClr val="333333"/>
                </a:solidFill>
                <a:effectLst/>
                <a:latin typeface="OpenSans"/>
              </a:rPr>
              <a:t>CYP2C19</a:t>
            </a:r>
          </a:p>
          <a:p>
            <a:pPr algn="l"/>
            <a:r>
              <a:rPr lang="de-AT" b="1" i="0" dirty="0" err="1">
                <a:solidFill>
                  <a:srgbClr val="333333"/>
                </a:solidFill>
                <a:effectLst/>
                <a:latin typeface="OpenSans"/>
              </a:rPr>
              <a:t>Cytochrom</a:t>
            </a:r>
            <a:r>
              <a:rPr lang="de-AT" b="1" i="0" dirty="0">
                <a:solidFill>
                  <a:srgbClr val="333333"/>
                </a:solidFill>
                <a:effectLst/>
                <a:latin typeface="OpenSans"/>
              </a:rPr>
              <a:t> P450 2C19 (CYP2C19) gehört zur Familie der </a:t>
            </a:r>
            <a:r>
              <a:rPr lang="de-AT" b="1" i="0" dirty="0" err="1">
                <a:solidFill>
                  <a:srgbClr val="333333"/>
                </a:solidFill>
                <a:effectLst/>
                <a:latin typeface="OpenSans"/>
              </a:rPr>
              <a:t>Cytochrom</a:t>
            </a:r>
            <a:r>
              <a:rPr lang="de-AT" b="1" i="0" dirty="0">
                <a:solidFill>
                  <a:srgbClr val="333333"/>
                </a:solidFill>
                <a:effectLst/>
                <a:latin typeface="OpenSans"/>
              </a:rPr>
              <a:t> P450 Enzyme. Das Isoenzym ist am oxidativen Metabolismus zahlreicher Arzneistoffe beteiligt und stellt einen alternativen Stoffwechselweg für CYP2D6-Substrate dar.</a:t>
            </a:r>
          </a:p>
          <a:p>
            <a:pPr algn="l"/>
            <a:endParaRPr lang="de-AT" b="0" i="0" dirty="0">
              <a:solidFill>
                <a:srgbClr val="444444"/>
              </a:solidFill>
              <a:effectLst/>
              <a:latin typeface="Helvetica" panose="020B0604020202020204" pitchFamily="34" charset="0"/>
            </a:endParaRPr>
          </a:p>
          <a:p>
            <a:r>
              <a:rPr lang="de-AT" dirty="0">
                <a:solidFill>
                  <a:srgbClr val="FFFFFF"/>
                </a:solidFill>
                <a:effectLst/>
              </a:rPr>
              <a:t>Artikelübersicht</a:t>
            </a:r>
          </a:p>
        </p:txBody>
      </p:sp>
      <p:graphicFrame>
        <p:nvGraphicFramePr>
          <p:cNvPr id="4" name="Tabelle 3">
            <a:extLst>
              <a:ext uri="{FF2B5EF4-FFF2-40B4-BE49-F238E27FC236}">
                <a16:creationId xmlns:a16="http://schemas.microsoft.com/office/drawing/2014/main" id="{6C28A028-306D-4A03-9202-A56EC78113AA}"/>
              </a:ext>
            </a:extLst>
          </p:cNvPr>
          <p:cNvGraphicFramePr>
            <a:graphicFrameLocks noGrp="1"/>
          </p:cNvGraphicFramePr>
          <p:nvPr/>
        </p:nvGraphicFramePr>
        <p:xfrm>
          <a:off x="2384322" y="3108960"/>
          <a:ext cx="6661125" cy="3749040"/>
        </p:xfrm>
        <a:graphic>
          <a:graphicData uri="http://schemas.openxmlformats.org/drawingml/2006/table">
            <a:tbl>
              <a:tblPr firstRow="1" bandRow="1">
                <a:tableStyleId>{5C22544A-7EE6-4342-B048-85BDC9FD1C3A}</a:tableStyleId>
              </a:tblPr>
              <a:tblGrid>
                <a:gridCol w="2035277">
                  <a:extLst>
                    <a:ext uri="{9D8B030D-6E8A-4147-A177-3AD203B41FA5}">
                      <a16:colId xmlns:a16="http://schemas.microsoft.com/office/drawing/2014/main" val="550320931"/>
                    </a:ext>
                  </a:extLst>
                </a:gridCol>
                <a:gridCol w="2163097">
                  <a:extLst>
                    <a:ext uri="{9D8B030D-6E8A-4147-A177-3AD203B41FA5}">
                      <a16:colId xmlns:a16="http://schemas.microsoft.com/office/drawing/2014/main" val="4284239955"/>
                    </a:ext>
                  </a:extLst>
                </a:gridCol>
                <a:gridCol w="2462751">
                  <a:extLst>
                    <a:ext uri="{9D8B030D-6E8A-4147-A177-3AD203B41FA5}">
                      <a16:colId xmlns:a16="http://schemas.microsoft.com/office/drawing/2014/main" val="1105244305"/>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Substrate </a:t>
                      </a:r>
                      <a:r>
                        <a:rPr lang="de-AT" sz="1800" b="1" i="0" kern="1200" dirty="0">
                          <a:solidFill>
                            <a:schemeClr val="lt1"/>
                          </a:solidFill>
                          <a:effectLst/>
                          <a:latin typeface="+mn-lt"/>
                          <a:ea typeface="+mn-ea"/>
                          <a:cs typeface="+mn-cs"/>
                        </a:rPr>
                        <a:t>CYP2C19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800" b="1" i="0" kern="1200" dirty="0">
                          <a:solidFill>
                            <a:schemeClr val="lt1"/>
                          </a:solidFill>
                          <a:effectLst/>
                          <a:latin typeface="+mn-lt"/>
                          <a:ea typeface="+mn-ea"/>
                          <a:cs typeface="+mn-cs"/>
                        </a:rPr>
                        <a:t>Inhibitoren*fürCYP2C19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800" b="1" i="0" kern="1200" dirty="0">
                          <a:solidFill>
                            <a:schemeClr val="lt1"/>
                          </a:solidFill>
                          <a:effectLst/>
                          <a:latin typeface="+mn-lt"/>
                          <a:ea typeface="+mn-ea"/>
                          <a:cs typeface="+mn-cs"/>
                        </a:rPr>
                        <a:t>Induktoren für CYP2C19</a:t>
                      </a:r>
                    </a:p>
                    <a:p>
                      <a:endParaRPr lang="de-AT" sz="1800" b="1" i="0" kern="1200" dirty="0">
                        <a:solidFill>
                          <a:schemeClr val="lt1"/>
                        </a:solidFill>
                        <a:effectLst/>
                        <a:latin typeface="+mn-lt"/>
                        <a:ea typeface="+mn-ea"/>
                        <a:cs typeface="+mn-cs"/>
                      </a:endParaRPr>
                    </a:p>
                    <a:p>
                      <a:endParaRPr lang="de-AT" dirty="0"/>
                    </a:p>
                  </a:txBody>
                  <a:tcPr/>
                </a:tc>
                <a:extLst>
                  <a:ext uri="{0D108BD9-81ED-4DB2-BD59-A6C34878D82A}">
                    <a16:rowId xmlns:a16="http://schemas.microsoft.com/office/drawing/2014/main" val="10591734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800" b="0" i="0" u="none" strike="noStrike" kern="1200" dirty="0">
                          <a:solidFill>
                            <a:schemeClr val="dk1"/>
                          </a:solidFill>
                          <a:effectLst/>
                          <a:latin typeface="+mn-lt"/>
                          <a:ea typeface="+mn-ea"/>
                          <a:cs typeface="+mn-cs"/>
                          <a:hlinkClick r:id="rId2"/>
                        </a:rPr>
                        <a:t>Citalopram </a:t>
                      </a:r>
                      <a:r>
                        <a:rPr lang="de-AT" sz="1800" b="0" i="0" kern="1200" dirty="0">
                          <a:solidFill>
                            <a:schemeClr val="dk1"/>
                          </a:solidFill>
                          <a:effectLst/>
                          <a:latin typeface="+mn-lt"/>
                          <a:ea typeface="+mn-ea"/>
                          <a:cs typeface="+mn-cs"/>
                        </a:rPr>
                        <a:t>(auch CYP3A4 und CYP2D6)</a:t>
                      </a:r>
                    </a:p>
                    <a:p>
                      <a:endParaRPr lang="de-AT" sz="1800" b="0" i="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800" b="0" i="0" u="none" strike="noStrike" kern="1200" dirty="0" err="1">
                          <a:solidFill>
                            <a:schemeClr val="dk1"/>
                          </a:solidFill>
                          <a:effectLst/>
                          <a:latin typeface="+mn-lt"/>
                          <a:ea typeface="+mn-ea"/>
                          <a:cs typeface="+mn-cs"/>
                          <a:hlinkClick r:id="rId3"/>
                        </a:rPr>
                        <a:t>Omeprazol</a:t>
                      </a:r>
                      <a:r>
                        <a:rPr lang="de-AT" sz="1800" b="0" i="0" u="none" strike="noStrike" kern="1200" dirty="0">
                          <a:solidFill>
                            <a:schemeClr val="dk1"/>
                          </a:solidFill>
                          <a:effectLst/>
                          <a:latin typeface="+mn-lt"/>
                          <a:ea typeface="+mn-ea"/>
                          <a:cs typeface="+mn-cs"/>
                          <a:hlinkClick r:id="rId3"/>
                        </a:rPr>
                        <a:t> </a:t>
                      </a:r>
                      <a:r>
                        <a:rPr lang="de-AT" sz="1800" b="0" i="0" kern="1200" dirty="0">
                          <a:solidFill>
                            <a:schemeClr val="dk1"/>
                          </a:solidFill>
                          <a:effectLst/>
                          <a:latin typeface="+mn-lt"/>
                          <a:ea typeface="+mn-ea"/>
                          <a:cs typeface="+mn-cs"/>
                        </a:rPr>
                        <a:t>(stark)</a:t>
                      </a:r>
                    </a:p>
                    <a:p>
                      <a:r>
                        <a:rPr lang="de-AT" sz="1800" b="0" i="0" kern="1200" dirty="0">
                          <a:solidFill>
                            <a:schemeClr val="dk1"/>
                          </a:solidFill>
                          <a:effectLst/>
                          <a:latin typeface="+mn-lt"/>
                          <a:ea typeface="+mn-ea"/>
                          <a:cs typeface="+mn-cs"/>
                        </a:rPr>
                        <a:t>Starke Inhibitoren können einen &gt;5-fachen Anstieg der Plasma-AUC-Werte oder eine mehr als 80 prozentige Abnahme der Clearance verursachen.</a:t>
                      </a:r>
                      <a:endParaRPr lang="de-AT" dirty="0"/>
                    </a:p>
                  </a:txBody>
                  <a:tcPr/>
                </a:tc>
                <a:tc>
                  <a:txBody>
                    <a:bodyPr/>
                    <a:lstStyle/>
                    <a:p>
                      <a:r>
                        <a:rPr lang="sv-SE" sz="1800" b="0" i="0" u="none" strike="noStrike" kern="1200" dirty="0">
                          <a:solidFill>
                            <a:schemeClr val="dk1"/>
                          </a:solidFill>
                          <a:effectLst/>
                          <a:latin typeface="+mn-lt"/>
                          <a:ea typeface="+mn-ea"/>
                          <a:cs typeface="+mn-cs"/>
                          <a:hlinkClick r:id="rId4"/>
                        </a:rPr>
                        <a:t>Johanniskraut</a:t>
                      </a:r>
                      <a:endParaRPr lang="sv-SE" sz="1800" b="0" i="0" kern="1200" dirty="0">
                        <a:solidFill>
                          <a:schemeClr val="dk1"/>
                        </a:solidFill>
                        <a:effectLst/>
                        <a:latin typeface="+mn-lt"/>
                        <a:ea typeface="+mn-ea"/>
                        <a:cs typeface="+mn-cs"/>
                      </a:endParaRPr>
                    </a:p>
                    <a:p>
                      <a:endParaRPr lang="sv-SE" sz="1800" b="0" i="0" kern="1200" dirty="0">
                        <a:solidFill>
                          <a:schemeClr val="dk1"/>
                        </a:solidFill>
                        <a:effectLst/>
                        <a:latin typeface="+mn-lt"/>
                        <a:ea typeface="+mn-ea"/>
                        <a:cs typeface="+mn-cs"/>
                      </a:endParaRPr>
                    </a:p>
                    <a:p>
                      <a:endParaRPr lang="de-AT" dirty="0"/>
                    </a:p>
                  </a:txBody>
                  <a:tcPr/>
                </a:tc>
                <a:extLst>
                  <a:ext uri="{0D108BD9-81ED-4DB2-BD59-A6C34878D82A}">
                    <a16:rowId xmlns:a16="http://schemas.microsoft.com/office/drawing/2014/main" val="66096221"/>
                  </a:ext>
                </a:extLst>
              </a:tr>
            </a:tbl>
          </a:graphicData>
        </a:graphic>
      </p:graphicFrame>
    </p:spTree>
    <p:extLst>
      <p:ext uri="{BB962C8B-B14F-4D97-AF65-F5344CB8AC3E}">
        <p14:creationId xmlns:p14="http://schemas.microsoft.com/office/powerpoint/2010/main" val="38766652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8B2EB8E1-A91A-4717-B27B-DC851E1707BE}"/>
              </a:ext>
            </a:extLst>
          </p:cNvPr>
          <p:cNvPicPr>
            <a:picLocks noChangeAspect="1"/>
          </p:cNvPicPr>
          <p:nvPr/>
        </p:nvPicPr>
        <p:blipFill>
          <a:blip r:embed="rId2"/>
          <a:stretch>
            <a:fillRect/>
          </a:stretch>
        </p:blipFill>
        <p:spPr>
          <a:xfrm>
            <a:off x="481012" y="95250"/>
            <a:ext cx="11229975" cy="6667500"/>
          </a:xfrm>
          <a:prstGeom prst="rect">
            <a:avLst/>
          </a:prstGeom>
        </p:spPr>
      </p:pic>
    </p:spTree>
    <p:extLst>
      <p:ext uri="{BB962C8B-B14F-4D97-AF65-F5344CB8AC3E}">
        <p14:creationId xmlns:p14="http://schemas.microsoft.com/office/powerpoint/2010/main" val="10002669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FBBA5A44-BBB5-4019-8562-85BCF1D95F46}"/>
              </a:ext>
            </a:extLst>
          </p:cNvPr>
          <p:cNvPicPr>
            <a:picLocks noChangeAspect="1"/>
          </p:cNvPicPr>
          <p:nvPr/>
        </p:nvPicPr>
        <p:blipFill>
          <a:blip r:embed="rId2"/>
          <a:stretch>
            <a:fillRect/>
          </a:stretch>
        </p:blipFill>
        <p:spPr>
          <a:xfrm>
            <a:off x="406810" y="605144"/>
            <a:ext cx="11201400" cy="2619375"/>
          </a:xfrm>
          <a:prstGeom prst="rect">
            <a:avLst/>
          </a:prstGeom>
        </p:spPr>
      </p:pic>
    </p:spTree>
    <p:extLst>
      <p:ext uri="{BB962C8B-B14F-4D97-AF65-F5344CB8AC3E}">
        <p14:creationId xmlns:p14="http://schemas.microsoft.com/office/powerpoint/2010/main" val="38549668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2FA8EE8-71DA-4883-9111-C3C80E9F8124}"/>
              </a:ext>
            </a:extLst>
          </p:cNvPr>
          <p:cNvSpPr txBox="1"/>
          <p:nvPr/>
        </p:nvSpPr>
        <p:spPr>
          <a:xfrm>
            <a:off x="998376" y="111998"/>
            <a:ext cx="10388396" cy="6278642"/>
          </a:xfrm>
          <a:prstGeom prst="rect">
            <a:avLst/>
          </a:prstGeom>
          <a:noFill/>
        </p:spPr>
        <p:txBody>
          <a:bodyPr wrap="square" rtlCol="0">
            <a:spAutoFit/>
          </a:bodyPr>
          <a:lstStyle/>
          <a:p>
            <a:pPr algn="just"/>
            <a:r>
              <a:rPr lang="de-AT" sz="3200" dirty="0">
                <a:latin typeface="Arial" panose="020B0604020202020204" pitchFamily="34" charset="0"/>
                <a:cs typeface="Arial" panose="020B0604020202020204" pitchFamily="34" charset="0"/>
              </a:rPr>
              <a:t>Bei den </a:t>
            </a:r>
            <a:r>
              <a:rPr lang="de-AT" sz="3200" dirty="0">
                <a:solidFill>
                  <a:srgbClr val="FF0000"/>
                </a:solidFill>
                <a:latin typeface="Arial" panose="020B0604020202020204" pitchFamily="34" charset="0"/>
                <a:cs typeface="Arial" panose="020B0604020202020204" pitchFamily="34" charset="0"/>
              </a:rPr>
              <a:t>Protonenpumpenhemmer - Proton-Pump-Inhibitors (PPIs) </a:t>
            </a:r>
            <a:r>
              <a:rPr lang="de-AT" sz="3200" dirty="0">
                <a:latin typeface="Arial" panose="020B0604020202020204" pitchFamily="34" charset="0"/>
                <a:cs typeface="Arial" panose="020B0604020202020204" pitchFamily="34" charset="0"/>
              </a:rPr>
              <a:t>- </a:t>
            </a:r>
            <a:r>
              <a:rPr lang="de-AT" sz="3200" dirty="0" err="1">
                <a:latin typeface="Arial" panose="020B0604020202020204" pitchFamily="34" charset="0"/>
                <a:cs typeface="Arial" panose="020B0604020202020204" pitchFamily="34" charset="0"/>
              </a:rPr>
              <a:t>Omeprazol</a:t>
            </a:r>
            <a:r>
              <a:rPr lang="de-AT" sz="3200" dirty="0">
                <a:latin typeface="Arial" panose="020B0604020202020204" pitchFamily="34" charset="0"/>
                <a:cs typeface="Arial" panose="020B0604020202020204" pitchFamily="34" charset="0"/>
              </a:rPr>
              <a:t>, Esomeprazol, </a:t>
            </a:r>
            <a:r>
              <a:rPr lang="de-AT" sz="3200" dirty="0" err="1">
                <a:latin typeface="Arial" panose="020B0604020202020204" pitchFamily="34" charset="0"/>
                <a:cs typeface="Arial" panose="020B0604020202020204" pitchFamily="34" charset="0"/>
              </a:rPr>
              <a:t>Lansoprazol</a:t>
            </a:r>
            <a:r>
              <a:rPr lang="de-AT" sz="3200" dirty="0">
                <a:latin typeface="Arial" panose="020B0604020202020204" pitchFamily="34" charset="0"/>
                <a:cs typeface="Arial" panose="020B0604020202020204" pitchFamily="34" charset="0"/>
              </a:rPr>
              <a:t>, </a:t>
            </a:r>
            <a:r>
              <a:rPr lang="de-AT" sz="3200" dirty="0" err="1">
                <a:latin typeface="Arial" panose="020B0604020202020204" pitchFamily="34" charset="0"/>
                <a:cs typeface="Arial" panose="020B0604020202020204" pitchFamily="34" charset="0"/>
              </a:rPr>
              <a:t>Dexlansoprazol</a:t>
            </a:r>
            <a:r>
              <a:rPr lang="de-AT" sz="3200" dirty="0">
                <a:latin typeface="Arial" panose="020B0604020202020204" pitchFamily="34" charset="0"/>
                <a:cs typeface="Arial" panose="020B0604020202020204" pitchFamily="34" charset="0"/>
              </a:rPr>
              <a:t>, </a:t>
            </a:r>
            <a:r>
              <a:rPr lang="de-AT" sz="3200" dirty="0" err="1">
                <a:latin typeface="Arial" panose="020B0604020202020204" pitchFamily="34" charset="0"/>
                <a:cs typeface="Arial" panose="020B0604020202020204" pitchFamily="34" charset="0"/>
              </a:rPr>
              <a:t>Rabeprazol</a:t>
            </a:r>
            <a:r>
              <a:rPr lang="de-AT" sz="3200" dirty="0">
                <a:latin typeface="Arial" panose="020B0604020202020204" pitchFamily="34" charset="0"/>
                <a:cs typeface="Arial" panose="020B0604020202020204" pitchFamily="34" charset="0"/>
              </a:rPr>
              <a:t>, </a:t>
            </a:r>
            <a:r>
              <a:rPr lang="de-AT" sz="3200" dirty="0" err="1">
                <a:latin typeface="Arial" panose="020B0604020202020204" pitchFamily="34" charset="0"/>
                <a:cs typeface="Arial" panose="020B0604020202020204" pitchFamily="34" charset="0"/>
              </a:rPr>
              <a:t>Pantoprazol</a:t>
            </a:r>
            <a:r>
              <a:rPr lang="de-AT" sz="3200" dirty="0">
                <a:latin typeface="Arial" panose="020B0604020202020204" pitchFamily="34" charset="0"/>
                <a:cs typeface="Arial" panose="020B0604020202020204" pitchFamily="34" charset="0"/>
              </a:rPr>
              <a:t>, </a:t>
            </a:r>
            <a:r>
              <a:rPr lang="de-AT" sz="3200" dirty="0" err="1">
                <a:latin typeface="Arial" panose="020B0604020202020204" pitchFamily="34" charset="0"/>
                <a:cs typeface="Arial" panose="020B0604020202020204" pitchFamily="34" charset="0"/>
              </a:rPr>
              <a:t>Dexrabeprazol</a:t>
            </a:r>
            <a:r>
              <a:rPr lang="de-AT" sz="3200" dirty="0">
                <a:latin typeface="Arial" panose="020B0604020202020204" pitchFamily="34" charset="0"/>
                <a:cs typeface="Arial" panose="020B0604020202020204" pitchFamily="34" charset="0"/>
              </a:rPr>
              <a:t>, </a:t>
            </a:r>
            <a:r>
              <a:rPr lang="de-AT" sz="3200" dirty="0" err="1">
                <a:latin typeface="Arial" panose="020B0604020202020204" pitchFamily="34" charset="0"/>
                <a:cs typeface="Arial" panose="020B0604020202020204" pitchFamily="34" charset="0"/>
              </a:rPr>
              <a:t>Ilaprazol</a:t>
            </a:r>
            <a:r>
              <a:rPr lang="de-AT" sz="3200" dirty="0">
                <a:latin typeface="Arial" panose="020B0604020202020204" pitchFamily="34" charset="0"/>
                <a:cs typeface="Arial" panose="020B0604020202020204" pitchFamily="34" charset="0"/>
              </a:rPr>
              <a:t> besteht ein direkter Zusammenhang zwischen dem Auftreten von Demenz und Depression einerseits und dem langfristigen Einsatz von PPI andererseits.</a:t>
            </a:r>
          </a:p>
          <a:p>
            <a:r>
              <a:rPr lang="de-AT" sz="3200" dirty="0">
                <a:latin typeface="Arial" panose="020B0604020202020204" pitchFamily="34" charset="0"/>
                <a:cs typeface="Arial" panose="020B0604020202020204" pitchFamily="34" charset="0"/>
              </a:rPr>
              <a:t>PPIs galten lange Zeit als absolut unbedenkliche Arzneistoffe für den kurz- und langfristigen Gebrauch.  Studien weisen darauf hin, dass ein </a:t>
            </a:r>
            <a:r>
              <a:rPr lang="de-AT" sz="3200" dirty="0">
                <a:solidFill>
                  <a:srgbClr val="FF0000"/>
                </a:solidFill>
                <a:latin typeface="Arial" panose="020B0604020202020204" pitchFamily="34" charset="0"/>
                <a:cs typeface="Arial" panose="020B0604020202020204" pitchFamily="34" charset="0"/>
              </a:rPr>
              <a:t>Zusammenhang mit Alzheimer Demenz, Depression und Delir bei langfristigem Einsatz von PPIs </a:t>
            </a:r>
            <a:r>
              <a:rPr lang="de-AT" sz="3200" dirty="0">
                <a:latin typeface="Arial" panose="020B0604020202020204" pitchFamily="34" charset="0"/>
                <a:cs typeface="Arial" panose="020B0604020202020204" pitchFamily="34" charset="0"/>
              </a:rPr>
              <a:t>vorkommt.</a:t>
            </a:r>
          </a:p>
          <a:p>
            <a:endParaRPr lang="de-AT" dirty="0"/>
          </a:p>
        </p:txBody>
      </p:sp>
      <p:sp>
        <p:nvSpPr>
          <p:cNvPr id="3" name="Textfeld 2">
            <a:extLst>
              <a:ext uri="{FF2B5EF4-FFF2-40B4-BE49-F238E27FC236}">
                <a16:creationId xmlns:a16="http://schemas.microsoft.com/office/drawing/2014/main" id="{BD87BA95-EC38-40D3-A0F8-897722E266A2}"/>
              </a:ext>
            </a:extLst>
          </p:cNvPr>
          <p:cNvSpPr txBox="1"/>
          <p:nvPr/>
        </p:nvSpPr>
        <p:spPr>
          <a:xfrm>
            <a:off x="805228" y="6211669"/>
            <a:ext cx="11104880" cy="646331"/>
          </a:xfrm>
          <a:prstGeom prst="rect">
            <a:avLst/>
          </a:prstGeom>
          <a:noFill/>
        </p:spPr>
        <p:txBody>
          <a:bodyPr wrap="square" rtlCol="0">
            <a:spAutoFit/>
          </a:bodyPr>
          <a:lstStyle/>
          <a:p>
            <a:r>
              <a:rPr lang="de-AT" sz="1800" b="1" i="0" dirty="0">
                <a:effectLst/>
                <a:latin typeface="Arial" panose="020B0604020202020204" pitchFamily="34" charset="0"/>
                <a:ea typeface="Calibri" panose="020F0502020204030204" pitchFamily="34" charset="0"/>
                <a:cs typeface="Times New Roman" panose="02020603050405020304" pitchFamily="18" charset="0"/>
              </a:rPr>
              <a:t>Referenz: </a:t>
            </a:r>
            <a:r>
              <a:rPr lang="de-AT" sz="1800" i="0" dirty="0">
                <a:effectLst/>
                <a:latin typeface="Arial" panose="020B0604020202020204" pitchFamily="34" charset="0"/>
                <a:ea typeface="Calibri" panose="020F0502020204030204" pitchFamily="34" charset="0"/>
                <a:cs typeface="Times New Roman" panose="02020603050405020304" pitchFamily="18" charset="0"/>
              </a:rPr>
              <a:t>M</a:t>
            </a:r>
            <a:r>
              <a:rPr lang="de-AT" sz="1800" i="0" dirty="0">
                <a:solidFill>
                  <a:srgbClr val="5F6368"/>
                </a:solidFill>
                <a:effectLst/>
                <a:latin typeface="Arial" panose="020B0604020202020204" pitchFamily="34" charset="0"/>
                <a:ea typeface="Calibri" panose="020F0502020204030204" pitchFamily="34" charset="0"/>
                <a:cs typeface="Times New Roman" panose="02020603050405020304" pitchFamily="18" charset="0"/>
              </a:rPr>
              <a:t>i</a:t>
            </a:r>
            <a:r>
              <a:rPr lang="de-AT" sz="1800" i="0" dirty="0">
                <a:effectLst/>
                <a:latin typeface="Arial" panose="020B0604020202020204" pitchFamily="34" charset="0"/>
                <a:ea typeface="Calibri" panose="020F0502020204030204" pitchFamily="34" charset="0"/>
                <a:cs typeface="Times New Roman" panose="02020603050405020304" pitchFamily="18" charset="0"/>
              </a:rPr>
              <a:t>chal Novotny</a:t>
            </a:r>
            <a:r>
              <a:rPr lang="de-AT" sz="1800" dirty="0">
                <a:effectLst/>
                <a:latin typeface="Arial" panose="020B0604020202020204" pitchFamily="34" charset="0"/>
                <a:ea typeface="Calibri" panose="020F0502020204030204" pitchFamily="34" charset="0"/>
                <a:cs typeface="Times New Roman" panose="02020603050405020304" pitchFamily="18" charset="0"/>
              </a:rPr>
              <a:t> , </a:t>
            </a:r>
            <a:r>
              <a:rPr lang="de-AT" sz="1800" i="0" dirty="0">
                <a:effectLst/>
                <a:latin typeface="Arial" panose="020B0604020202020204" pitchFamily="34" charset="0"/>
                <a:ea typeface="Calibri" panose="020F0502020204030204" pitchFamily="34" charset="0"/>
                <a:cs typeface="Times New Roman" panose="02020603050405020304" pitchFamily="18" charset="0"/>
              </a:rPr>
              <a:t>Blanka </a:t>
            </a:r>
            <a:r>
              <a:rPr lang="de-AT" sz="1800" i="0" dirty="0" err="1">
                <a:effectLst/>
                <a:latin typeface="Arial" panose="020B0604020202020204" pitchFamily="34" charset="0"/>
                <a:ea typeface="Calibri" panose="020F0502020204030204" pitchFamily="34" charset="0"/>
                <a:cs typeface="Times New Roman" panose="02020603050405020304" pitchFamily="18" charset="0"/>
              </a:rPr>
              <a:t>Klimova</a:t>
            </a:r>
            <a:r>
              <a:rPr lang="de-AT" sz="1800" dirty="0">
                <a:effectLst/>
                <a:latin typeface="Arial" panose="020B0604020202020204" pitchFamily="34" charset="0"/>
                <a:ea typeface="Calibri" panose="020F0502020204030204" pitchFamily="34" charset="0"/>
                <a:cs typeface="Times New Roman" panose="02020603050405020304" pitchFamily="18" charset="0"/>
              </a:rPr>
              <a:t> und </a:t>
            </a:r>
            <a:r>
              <a:rPr lang="de-AT" sz="1800" i="0" dirty="0">
                <a:effectLst/>
                <a:latin typeface="Arial" panose="020B0604020202020204" pitchFamily="34" charset="0"/>
                <a:ea typeface="Calibri" panose="020F0502020204030204" pitchFamily="34" charset="0"/>
                <a:cs typeface="Times New Roman" panose="02020603050405020304" pitchFamily="18" charset="0"/>
              </a:rPr>
              <a:t>Martin </a:t>
            </a:r>
            <a:r>
              <a:rPr lang="de-AT" sz="1800" i="0" dirty="0" err="1">
                <a:effectLst/>
                <a:latin typeface="Arial" panose="020B0604020202020204" pitchFamily="34" charset="0"/>
                <a:ea typeface="Calibri" panose="020F0502020204030204" pitchFamily="34" charset="0"/>
                <a:cs typeface="Times New Roman" panose="02020603050405020304" pitchFamily="18" charset="0"/>
              </a:rPr>
              <a:t>Valis</a:t>
            </a:r>
            <a:r>
              <a:rPr lang="de-AT" sz="1800" dirty="0">
                <a:effectLst/>
                <a:latin typeface="Arial" panose="020B0604020202020204" pitchFamily="34" charset="0"/>
                <a:ea typeface="Calibri" panose="020F0502020204030204" pitchFamily="34" charset="0"/>
                <a:cs typeface="Times New Roman" panose="02020603050405020304" pitchFamily="18" charset="0"/>
              </a:rPr>
              <a:t>. </a:t>
            </a:r>
            <a:r>
              <a:rPr lang="de-AT" sz="1800" i="0" dirty="0">
                <a:effectLst/>
                <a:latin typeface="Arial" panose="020B0604020202020204" pitchFamily="34" charset="0"/>
                <a:ea typeface="Calibri" panose="020F0502020204030204" pitchFamily="34" charset="0"/>
                <a:cs typeface="Times New Roman" panose="02020603050405020304" pitchFamily="18" charset="0"/>
              </a:rPr>
              <a:t>PPI</a:t>
            </a:r>
            <a:r>
              <a:rPr lang="de-AT" i="0" dirty="0">
                <a:latin typeface="Arial" panose="020B0604020202020204" pitchFamily="34" charset="0"/>
                <a:ea typeface="Calibri" panose="020F0502020204030204" pitchFamily="34" charset="0"/>
                <a:cs typeface="Times New Roman" panose="02020603050405020304" pitchFamily="18" charset="0"/>
              </a:rPr>
              <a:t> </a:t>
            </a:r>
            <a:r>
              <a:rPr lang="de-AT" sz="1800" i="0" dirty="0">
                <a:effectLst/>
                <a:latin typeface="Arial" panose="020B0604020202020204" pitchFamily="34" charset="0"/>
                <a:ea typeface="Calibri" panose="020F0502020204030204" pitchFamily="34" charset="0"/>
                <a:cs typeface="Times New Roman" panose="02020603050405020304" pitchFamily="18" charset="0"/>
              </a:rPr>
              <a:t>Langzeitanwendung</a:t>
            </a:r>
            <a:r>
              <a:rPr lang="de-AT" sz="1800" dirty="0">
                <a:effectLst/>
                <a:latin typeface="Arial" panose="020B0604020202020204" pitchFamily="34" charset="0"/>
                <a:ea typeface="Calibri" panose="020F0502020204030204" pitchFamily="34" charset="0"/>
                <a:cs typeface="Times New Roman" panose="02020603050405020304" pitchFamily="18" charset="0"/>
              </a:rPr>
              <a:t>: </a:t>
            </a:r>
            <a:r>
              <a:rPr lang="de-AT" sz="1800" i="0" dirty="0">
                <a:effectLst/>
                <a:latin typeface="Arial" panose="020B0604020202020204" pitchFamily="34" charset="0"/>
                <a:ea typeface="Calibri" panose="020F0502020204030204" pitchFamily="34" charset="0"/>
                <a:cs typeface="Times New Roman" panose="02020603050405020304" pitchFamily="18" charset="0"/>
              </a:rPr>
              <a:t>Risiko</a:t>
            </a:r>
            <a:r>
              <a:rPr lang="de-AT" sz="1800" dirty="0">
                <a:effectLst/>
                <a:latin typeface="Arial" panose="020B0604020202020204" pitchFamily="34" charset="0"/>
                <a:ea typeface="Calibri" panose="020F0502020204030204" pitchFamily="34" charset="0"/>
                <a:cs typeface="Times New Roman" panose="02020603050405020304" pitchFamily="18" charset="0"/>
              </a:rPr>
              <a:t> für </a:t>
            </a:r>
            <a:r>
              <a:rPr lang="de-AT" sz="1800" i="0" dirty="0">
                <a:effectLst/>
                <a:latin typeface="Arial" panose="020B0604020202020204" pitchFamily="34" charset="0"/>
                <a:ea typeface="Calibri" panose="020F0502020204030204" pitchFamily="34" charset="0"/>
                <a:cs typeface="Times New Roman" panose="02020603050405020304" pitchFamily="18" charset="0"/>
              </a:rPr>
              <a:t>neurologische Nebenwirkungen</a:t>
            </a:r>
            <a:r>
              <a:rPr lang="de-AT" sz="1800" dirty="0">
                <a:effectLst/>
                <a:latin typeface="Arial" panose="020B0604020202020204" pitchFamily="34" charset="0"/>
                <a:ea typeface="Calibri" panose="020F0502020204030204" pitchFamily="34" charset="0"/>
                <a:cs typeface="Times New Roman" panose="02020603050405020304" pitchFamily="18" charset="0"/>
              </a:rPr>
              <a:t>? </a:t>
            </a:r>
            <a:r>
              <a:rPr lang="de-AT" sz="1800" i="0" dirty="0">
                <a:effectLst/>
                <a:latin typeface="Arial" panose="020B0604020202020204" pitchFamily="34" charset="0"/>
                <a:ea typeface="Calibri" panose="020F0502020204030204" pitchFamily="34" charset="0"/>
                <a:cs typeface="Times New Roman" panose="02020603050405020304" pitchFamily="18" charset="0"/>
              </a:rPr>
              <a:t>Neurol</a:t>
            </a:r>
            <a:r>
              <a:rPr lang="de-AT" sz="1800" dirty="0">
                <a:effectLst/>
                <a:latin typeface="Arial" panose="020B0604020202020204" pitchFamily="34" charset="0"/>
                <a:ea typeface="Calibri" panose="020F0502020204030204" pitchFamily="34" charset="0"/>
                <a:cs typeface="Times New Roman" panose="02020603050405020304" pitchFamily="18" charset="0"/>
              </a:rPr>
              <a:t>., </a:t>
            </a:r>
            <a:r>
              <a:rPr lang="de-AT" sz="1800" i="0" dirty="0">
                <a:effectLst/>
                <a:latin typeface="Arial" panose="020B0604020202020204" pitchFamily="34" charset="0"/>
                <a:ea typeface="Calibri" panose="020F0502020204030204" pitchFamily="34" charset="0"/>
                <a:cs typeface="Times New Roman" panose="02020603050405020304" pitchFamily="18" charset="0"/>
              </a:rPr>
              <a:t>08</a:t>
            </a:r>
            <a:r>
              <a:rPr lang="de-AT" sz="1800" dirty="0">
                <a:effectLst/>
                <a:latin typeface="Arial" panose="020B0604020202020204" pitchFamily="34" charset="0"/>
                <a:ea typeface="Calibri" panose="020F0502020204030204" pitchFamily="34" charset="0"/>
                <a:cs typeface="Times New Roman" panose="02020603050405020304" pitchFamily="18" charset="0"/>
              </a:rPr>
              <a:t>. </a:t>
            </a:r>
            <a:r>
              <a:rPr lang="de-AT" sz="1800" i="0" dirty="0">
                <a:effectLst/>
                <a:latin typeface="Arial" panose="020B0604020202020204" pitchFamily="34" charset="0"/>
                <a:ea typeface="Calibri" panose="020F0502020204030204" pitchFamily="34" charset="0"/>
                <a:cs typeface="Times New Roman" panose="02020603050405020304" pitchFamily="18" charset="0"/>
              </a:rPr>
              <a:t>Januar 2019</a:t>
            </a:r>
            <a:r>
              <a:rPr lang="de-AT" sz="1800" dirty="0">
                <a:effectLst/>
                <a:latin typeface="Arial" panose="020B0604020202020204" pitchFamily="34" charset="0"/>
                <a:ea typeface="Calibri" panose="020F0502020204030204" pitchFamily="34" charset="0"/>
                <a:cs typeface="Times New Roman" panose="02020603050405020304" pitchFamily="18" charset="0"/>
              </a:rPr>
              <a:t> </a:t>
            </a:r>
            <a:endParaRPr lang="de-AT" dirty="0"/>
          </a:p>
        </p:txBody>
      </p:sp>
    </p:spTree>
    <p:extLst>
      <p:ext uri="{BB962C8B-B14F-4D97-AF65-F5344CB8AC3E}">
        <p14:creationId xmlns:p14="http://schemas.microsoft.com/office/powerpoint/2010/main" val="16491186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F7FD66D-FAC1-4115-B40D-20D0335A81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700" y="0"/>
            <a:ext cx="88630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7705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8957708C-19FA-4217-ACD0-2E64B12EE1C1}"/>
              </a:ext>
            </a:extLst>
          </p:cNvPr>
          <p:cNvSpPr txBox="1"/>
          <p:nvPr/>
        </p:nvSpPr>
        <p:spPr>
          <a:xfrm>
            <a:off x="98322" y="-142240"/>
            <a:ext cx="11995355" cy="7073731"/>
          </a:xfrm>
          <a:prstGeom prst="rect">
            <a:avLst/>
          </a:prstGeom>
          <a:noFill/>
        </p:spPr>
        <p:txBody>
          <a:bodyPr wrap="square" rtlCol="0">
            <a:spAutoFit/>
          </a:bodyPr>
          <a:lstStyle/>
          <a:p>
            <a:pPr algn="ctr">
              <a:lnSpc>
                <a:spcPct val="150000"/>
              </a:lnSpc>
              <a:spcAft>
                <a:spcPts val="800"/>
              </a:spcAft>
            </a:pPr>
            <a:r>
              <a:rPr lang="de-AT" sz="32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Ademetionin als Schmerzmittel (Analgetikum)</a:t>
            </a:r>
          </a:p>
          <a:p>
            <a:pPr algn="just">
              <a:lnSpc>
                <a:spcPct val="150000"/>
              </a:lnSpc>
            </a:pPr>
            <a:r>
              <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Schmerzmittel beeinflussen den Blutdruck, also erhöhen sie den Blutdruck. Sie verursachen auch Nierenschäden und Magengeschwüre und sind eine der häufigsten Nebenwirkungen bei der Einnahme von Schmerzmitteln vom Typ der </a:t>
            </a:r>
            <a:r>
              <a:rPr lang="de-A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NSAID`s</a:t>
            </a:r>
            <a:r>
              <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(zum Beispiel: </a:t>
            </a:r>
            <a:r>
              <a:rPr lang="de-A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Diclofenac</a:t>
            </a:r>
            <a:r>
              <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de-AT" sz="1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Jährlich sterben in Österreich schätzungsweise 400 und in Deutschland 1100 bis 2200 Menschen an den Folgen von unerwünschten kardiovaskulären und gastrointestinalen Arzneimittelnebenwirkungen von </a:t>
            </a:r>
            <a:r>
              <a:rPr lang="de-A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NSAID´s</a:t>
            </a:r>
            <a:r>
              <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AT" sz="1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1800"/>
              </a:spcAft>
            </a:pPr>
            <a:r>
              <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Das ist </a:t>
            </a:r>
            <a:r>
              <a:rPr lang="de-A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mitein</a:t>
            </a:r>
            <a:r>
              <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Beispiel, dass Medikamente einen nicht enden-wollender Kreislauf an Behandlung und Nebenwirkungen, die wiederum Behandlung brauchen und noch mehr Nebenwirkungen verursachen, verursachen (Dr. Leonard </a:t>
            </a:r>
            <a:r>
              <a:rPr lang="de-A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Coldwell</a:t>
            </a:r>
            <a:r>
              <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de-AT" dirty="0">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spcAft>
                <a:spcPts val="1800"/>
              </a:spcAft>
            </a:pPr>
            <a:r>
              <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Der Vorzug von Ademetionin als Schmerzmittel gegenüber den „nichtsteroidalen Antirheumatika“ (NSAR) ist wissenschaftlich bewiesen:</a:t>
            </a:r>
            <a:r>
              <a:rPr lang="de-AT" dirty="0">
                <a:latin typeface="Arial" panose="020B0604020202020204" pitchFamily="34" charset="0"/>
                <a:ea typeface="Times New Roman" panose="02020603050405020304" pitchFamily="18" charset="0"/>
                <a:cs typeface="Arial" panose="020B0604020202020204" pitchFamily="34" charset="0"/>
              </a:rPr>
              <a:t> </a:t>
            </a:r>
            <a:r>
              <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Studienbeurteilung durch COCHRANE: Ademetionin hat einen bescheidenen, aber signifikanten Vorteil im Vergleich zu Placebo und hat dieselbe Wirksamkeit wie die </a:t>
            </a:r>
            <a:r>
              <a:rPr lang="de-A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NSAR´s</a:t>
            </a:r>
            <a:r>
              <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AHRQ </a:t>
            </a:r>
            <a:r>
              <a:rPr lang="de-A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Evidence</a:t>
            </a:r>
            <a:r>
              <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Report </a:t>
            </a:r>
            <a:r>
              <a:rPr lang="de-A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Summaries</a:t>
            </a:r>
            <a:r>
              <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Rockville (MD): </a:t>
            </a:r>
            <a:r>
              <a:rPr lang="de-AT" sz="1800" u="sng" dirty="0">
                <a:effectLst/>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Agency for </a:t>
            </a:r>
            <a:r>
              <a:rPr lang="de-AT" sz="1800" u="sng" dirty="0" err="1">
                <a:effectLst/>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Healthcare</a:t>
            </a:r>
            <a:r>
              <a:rPr lang="de-AT" sz="1800" u="sng" dirty="0">
                <a:effectLst/>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 Research and Quality (US)</a:t>
            </a:r>
            <a:r>
              <a:rPr lang="de-AT" sz="1800" dirty="0">
                <a:effectLst/>
                <a:latin typeface="Arial" panose="020B0604020202020204" pitchFamily="34" charset="0"/>
                <a:ea typeface="Times New Roman" panose="02020603050405020304" pitchFamily="18" charset="0"/>
                <a:cs typeface="Arial" panose="020B0604020202020204" pitchFamily="34" charset="0"/>
              </a:rPr>
              <a:t>; </a:t>
            </a:r>
            <a:r>
              <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1998-2005. No. 64, </a:t>
            </a:r>
            <a:r>
              <a:rPr lang="de-AT" sz="1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S-Adenosyl-L-Methionine for Treatment of Depression, Osteoarthritis, and </a:t>
            </a:r>
            <a:r>
              <a:rPr lang="de-AT" sz="18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Liver</a:t>
            </a:r>
            <a:r>
              <a:rPr lang="de-AT" sz="1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Disease</a:t>
            </a:r>
            <a:r>
              <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AT" sz="1800" dirty="0">
              <a:effectLst/>
              <a:latin typeface="Arial" panose="020B0604020202020204" pitchFamily="34" charset="0"/>
              <a:ea typeface="Times New Roman" panose="02020603050405020304" pitchFamily="18" charset="0"/>
              <a:cs typeface="Arial" panose="020B0604020202020204" pitchFamily="34" charset="0"/>
            </a:endParaRPr>
          </a:p>
          <a:p>
            <a:r>
              <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Stone LS, </a:t>
            </a:r>
            <a:r>
              <a:rPr lang="de-A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Szyf</a:t>
            </a:r>
            <a:r>
              <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 The </a:t>
            </a:r>
            <a:r>
              <a:rPr lang="de-A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emerging</a:t>
            </a:r>
            <a:r>
              <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A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field</a:t>
            </a:r>
            <a:r>
              <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of </a:t>
            </a:r>
            <a:r>
              <a:rPr lang="de-A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pain</a:t>
            </a:r>
            <a:r>
              <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epigenetics. </a:t>
            </a:r>
            <a:r>
              <a:rPr lang="de-AT" sz="1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Pain</a:t>
            </a:r>
            <a:r>
              <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154: 1-2. </a:t>
            </a:r>
            <a:endParaRPr lang="de-AT" dirty="0"/>
          </a:p>
        </p:txBody>
      </p:sp>
    </p:spTree>
    <p:extLst>
      <p:ext uri="{BB962C8B-B14F-4D97-AF65-F5344CB8AC3E}">
        <p14:creationId xmlns:p14="http://schemas.microsoft.com/office/powerpoint/2010/main" val="28172982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70A4612-0300-4389-9DD2-8506AD4D46FF}"/>
              </a:ext>
            </a:extLst>
          </p:cNvPr>
          <p:cNvSpPr txBox="1"/>
          <p:nvPr/>
        </p:nvSpPr>
        <p:spPr>
          <a:xfrm>
            <a:off x="91440" y="101600"/>
            <a:ext cx="12192000" cy="6842899"/>
          </a:xfrm>
          <a:prstGeom prst="rect">
            <a:avLst/>
          </a:prstGeom>
          <a:noFill/>
        </p:spPr>
        <p:txBody>
          <a:bodyPr wrap="square" rtlCol="0">
            <a:spAutoFit/>
          </a:bodyPr>
          <a:lstStyle/>
          <a:p>
            <a:pPr algn="ctr">
              <a:spcAft>
                <a:spcPts val="450"/>
              </a:spcAft>
            </a:pPr>
            <a:r>
              <a:rPr lang="de-AT"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Yoga als Psychopharmakon gegen Angst und Nervosität </a:t>
            </a:r>
          </a:p>
          <a:p>
            <a:pPr>
              <a:lnSpc>
                <a:spcPct val="150000"/>
              </a:lnSpc>
              <a:spcBef>
                <a:spcPts val="450"/>
              </a:spcBef>
              <a:spcAft>
                <a:spcPts val="450"/>
              </a:spcAft>
            </a:pPr>
            <a:r>
              <a:rPr lang="de-AT" sz="1800" dirty="0">
                <a:solidFill>
                  <a:srgbClr val="1C1E21"/>
                </a:solidFill>
                <a:effectLst/>
                <a:latin typeface="Arial" panose="020B0604020202020204" pitchFamily="34" charset="0"/>
                <a:ea typeface="Times New Roman" panose="02020603050405020304" pitchFamily="18" charset="0"/>
                <a:cs typeface="Arial" panose="020B0604020202020204" pitchFamily="34" charset="0"/>
              </a:rPr>
              <a:t>Klassische angstlösende und beruhigende Psychopharmaka der Benzodiazepin-Klasse wie Valium, Lexotanil, etc. erhöhen die Aktivität hemmender, sogenannter </a:t>
            </a:r>
            <a:r>
              <a:rPr lang="de-AT" sz="1800" dirty="0" err="1">
                <a:solidFill>
                  <a:srgbClr val="1C1E21"/>
                </a:solidFill>
                <a:effectLst/>
                <a:latin typeface="Arial" panose="020B0604020202020204" pitchFamily="34" charset="0"/>
                <a:ea typeface="Times New Roman" panose="02020603050405020304" pitchFamily="18" charset="0"/>
                <a:cs typeface="Arial" panose="020B0604020202020204" pitchFamily="34" charset="0"/>
              </a:rPr>
              <a:t>GABAerger</a:t>
            </a:r>
            <a:r>
              <a:rPr lang="de-AT" sz="1800" dirty="0">
                <a:solidFill>
                  <a:srgbClr val="1C1E21"/>
                </a:solidFill>
                <a:effectLst/>
                <a:latin typeface="Arial" panose="020B0604020202020204" pitchFamily="34" charset="0"/>
                <a:ea typeface="Times New Roman" panose="02020603050405020304" pitchFamily="18" charset="0"/>
                <a:cs typeface="Arial" panose="020B0604020202020204" pitchFamily="34" charset="0"/>
              </a:rPr>
              <a:t> Synapsen im Gehirn (weil GABA- Gamma Aminobuttersäure- der Transmitter der hemmenden Synapsen ist). </a:t>
            </a:r>
            <a:r>
              <a:rPr lang="de-AT" dirty="0">
                <a:solidFill>
                  <a:srgbClr val="1C1E21"/>
                </a:solidFill>
                <a:latin typeface="Arial" panose="020B0604020202020204" pitchFamily="34" charset="0"/>
                <a:ea typeface="Times New Roman" panose="02020603050405020304" pitchFamily="18" charset="0"/>
                <a:cs typeface="Arial" panose="020B0604020202020204" pitchFamily="34" charset="0"/>
              </a:rPr>
              <a:t>D</a:t>
            </a:r>
            <a:r>
              <a:rPr lang="de-AT" sz="1800" dirty="0">
                <a:solidFill>
                  <a:srgbClr val="1C1E21"/>
                </a:solidFill>
                <a:effectLst/>
                <a:latin typeface="Arial" panose="020B0604020202020204" pitchFamily="34" charset="0"/>
                <a:ea typeface="Times New Roman" panose="02020603050405020304" pitchFamily="18" charset="0"/>
                <a:cs typeface="Arial" panose="020B0604020202020204" pitchFamily="34" charset="0"/>
              </a:rPr>
              <a:t>ie Rolle des Benzodiazepins (Psychopharmakon) ist, das zu wenige GABA zu ersetzen. </a:t>
            </a:r>
          </a:p>
          <a:p>
            <a:pPr>
              <a:lnSpc>
                <a:spcPct val="150000"/>
              </a:lnSpc>
              <a:spcBef>
                <a:spcPts val="450"/>
              </a:spcBef>
              <a:spcAft>
                <a:spcPts val="450"/>
              </a:spcAft>
            </a:pPr>
            <a:r>
              <a:rPr lang="de-AT" sz="1800" dirty="0">
                <a:solidFill>
                  <a:srgbClr val="1C1E21"/>
                </a:solidFill>
                <a:effectLst/>
                <a:latin typeface="Arial" panose="020B0604020202020204" pitchFamily="34" charset="0"/>
                <a:ea typeface="Times New Roman" panose="02020603050405020304" pitchFamily="18" charset="0"/>
                <a:cs typeface="Arial" panose="020B0604020202020204" pitchFamily="34" charset="0"/>
              </a:rPr>
              <a:t>Das Funktioniert so gut, dass diese Pillen mittlerweile in Deutschland wie Smarties gegessen werden (Verzehnfachung der verschriebenen Pillen seit 15 Jahren, 230 Millionen Tagesdosen pro Jahr, 2% der Deutschen sind abhängig). </a:t>
            </a:r>
            <a:r>
              <a:rPr lang="de-AT" dirty="0">
                <a:solidFill>
                  <a:srgbClr val="1C1E21"/>
                </a:solidFill>
                <a:latin typeface="Arial" panose="020B0604020202020204" pitchFamily="34" charset="0"/>
                <a:ea typeface="Times New Roman" panose="02020603050405020304" pitchFamily="18" charset="0"/>
                <a:cs typeface="Arial" panose="020B0604020202020204" pitchFamily="34" charset="0"/>
              </a:rPr>
              <a:t>L</a:t>
            </a:r>
            <a:r>
              <a:rPr lang="de-AT" sz="1800" dirty="0">
                <a:solidFill>
                  <a:srgbClr val="1C1E21"/>
                </a:solidFill>
                <a:effectLst/>
                <a:latin typeface="Arial" panose="020B0604020202020204" pitchFamily="34" charset="0"/>
                <a:ea typeface="Times New Roman" panose="02020603050405020304" pitchFamily="18" charset="0"/>
                <a:cs typeface="Arial" panose="020B0604020202020204" pitchFamily="34" charset="0"/>
              </a:rPr>
              <a:t>angfristiger Gebrauch </a:t>
            </a:r>
            <a:r>
              <a:rPr lang="de-AT" dirty="0">
                <a:solidFill>
                  <a:srgbClr val="1C1E21"/>
                </a:solidFill>
                <a:latin typeface="Arial" panose="020B0604020202020204" pitchFamily="34" charset="0"/>
                <a:ea typeface="Times New Roman" panose="02020603050405020304" pitchFamily="18" charset="0"/>
                <a:cs typeface="Arial" panose="020B0604020202020204" pitchFamily="34" charset="0"/>
              </a:rPr>
              <a:t>hat schwere</a:t>
            </a:r>
            <a:r>
              <a:rPr lang="de-AT" sz="1800" dirty="0">
                <a:solidFill>
                  <a:srgbClr val="1C1E21"/>
                </a:solidFill>
                <a:effectLst/>
                <a:latin typeface="Arial" panose="020B0604020202020204" pitchFamily="34" charset="0"/>
                <a:ea typeface="Times New Roman" panose="02020603050405020304" pitchFamily="18" charset="0"/>
                <a:cs typeface="Arial" panose="020B0604020202020204" pitchFamily="34" charset="0"/>
              </a:rPr>
              <a:t> Nebenwirkungen. </a:t>
            </a:r>
          </a:p>
          <a:p>
            <a:pPr>
              <a:lnSpc>
                <a:spcPct val="150000"/>
              </a:lnSpc>
              <a:spcBef>
                <a:spcPts val="450"/>
              </a:spcBef>
              <a:spcAft>
                <a:spcPts val="450"/>
              </a:spcAft>
            </a:pPr>
            <a:r>
              <a:rPr lang="de-AT" sz="1800" dirty="0">
                <a:solidFill>
                  <a:srgbClr val="1C1E21"/>
                </a:solidFill>
                <a:effectLst/>
                <a:latin typeface="Arial" panose="020B0604020202020204" pitchFamily="34" charset="0"/>
                <a:ea typeface="Times New Roman" panose="02020603050405020304" pitchFamily="18" charset="0"/>
                <a:cs typeface="Arial" panose="020B0604020202020204" pitchFamily="34" charset="0"/>
              </a:rPr>
              <a:t>Eine Studie aus Harvard zeigt, dass ein 12 Wochen Yoga, dreimal die Woche jeweils 60 min durchgeführt, die GABA Konzentration im Gehirn erhöht, die Laune hebt und die Angst vermindert. Und zwar im Vergleich zu einer während der Übungseinheiten Sport treibenden Kontrollgruppe oder einer Gruppe, die 60 min entspannt las. </a:t>
            </a:r>
          </a:p>
          <a:p>
            <a:pPr>
              <a:lnSpc>
                <a:spcPct val="150000"/>
              </a:lnSpc>
              <a:spcBef>
                <a:spcPts val="450"/>
              </a:spcBef>
              <a:spcAft>
                <a:spcPts val="450"/>
              </a:spcAft>
            </a:pPr>
            <a:r>
              <a:rPr lang="de-AT" sz="1800" dirty="0">
                <a:solidFill>
                  <a:srgbClr val="1C1E21"/>
                </a:solidFill>
                <a:effectLst/>
                <a:latin typeface="Arial" panose="020B0604020202020204" pitchFamily="34" charset="0"/>
                <a:ea typeface="Times New Roman" panose="02020603050405020304" pitchFamily="18" charset="0"/>
                <a:cs typeface="Arial" panose="020B0604020202020204" pitchFamily="34" charset="0"/>
              </a:rPr>
              <a:t>Die GABA Erhöhung war schon nach einer einzigen Yoga Einheit messbar. Dies ist das erste Mal, dass GABA Konzentrationen im Gehirn durch eine nicht pharmakologische Intervention beeinflusst wurden.</a:t>
            </a:r>
            <a:endParaRPr lang="de-AT" sz="1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450"/>
              </a:spcAft>
            </a:pPr>
            <a:r>
              <a:rPr lang="de-AT" sz="1800" u="sng" dirty="0">
                <a:solidFill>
                  <a:srgbClr val="385898"/>
                </a:solidFill>
                <a:effectLst/>
                <a:latin typeface="inherit"/>
                <a:ea typeface="Times New Roman" panose="02020603050405020304" pitchFamily="18" charset="0"/>
                <a:cs typeface="Helvetica" panose="020B0604020202020204" pitchFamily="34" charset="0"/>
                <a:hlinkClick r:id="rId2"/>
              </a:rPr>
              <a:t>http://www.ncbi.nlm.nih.gov/pubmed/17532734</a:t>
            </a:r>
            <a:r>
              <a:rPr lang="de-AT" u="sng" dirty="0">
                <a:solidFill>
                  <a:srgbClr val="1C1E21"/>
                </a:solidFill>
                <a:latin typeface="inherit"/>
                <a:ea typeface="Times New Roman" panose="02020603050405020304" pitchFamily="18" charset="0"/>
                <a:cs typeface="Helvetica" panose="020B0604020202020204" pitchFamily="34" charset="0"/>
              </a:rPr>
              <a:t>               </a:t>
            </a:r>
            <a:r>
              <a:rPr lang="de-AT" sz="1800" u="sng" dirty="0">
                <a:solidFill>
                  <a:srgbClr val="385898"/>
                </a:solidFill>
                <a:effectLst/>
                <a:latin typeface="inherit"/>
                <a:ea typeface="Times New Roman" panose="02020603050405020304" pitchFamily="18" charset="0"/>
                <a:cs typeface="Helvetica" panose="020B0604020202020204" pitchFamily="34" charset="0"/>
                <a:hlinkClick r:id="rId3"/>
              </a:rPr>
              <a:t>http://www.ncbi.nlm.nih.gov/pmc/articles/PMC3111147/</a:t>
            </a:r>
            <a:endParaRPr lang="de-AT" sz="1800" dirty="0">
              <a:effectLst/>
              <a:latin typeface="Times New Roman" panose="02020603050405020304" pitchFamily="18" charset="0"/>
              <a:ea typeface="Times New Roman" panose="02020603050405020304" pitchFamily="18" charset="0"/>
            </a:endParaRPr>
          </a:p>
          <a:p>
            <a:endParaRPr lang="de-AT" dirty="0"/>
          </a:p>
        </p:txBody>
      </p:sp>
    </p:spTree>
    <p:extLst>
      <p:ext uri="{BB962C8B-B14F-4D97-AF65-F5344CB8AC3E}">
        <p14:creationId xmlns:p14="http://schemas.microsoft.com/office/powerpoint/2010/main" val="17986905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0CB8BB1F-6E52-440C-97A6-433472389837}"/>
              </a:ext>
            </a:extLst>
          </p:cNvPr>
          <p:cNvPicPr>
            <a:picLocks noChangeAspect="1"/>
          </p:cNvPicPr>
          <p:nvPr/>
        </p:nvPicPr>
        <p:blipFill>
          <a:blip r:embed="rId2"/>
          <a:stretch>
            <a:fillRect/>
          </a:stretch>
        </p:blipFill>
        <p:spPr>
          <a:xfrm>
            <a:off x="-115017" y="0"/>
            <a:ext cx="12422038" cy="6858000"/>
          </a:xfrm>
          <a:prstGeom prst="rect">
            <a:avLst/>
          </a:prstGeom>
        </p:spPr>
      </p:pic>
    </p:spTree>
    <p:extLst>
      <p:ext uri="{BB962C8B-B14F-4D97-AF65-F5344CB8AC3E}">
        <p14:creationId xmlns:p14="http://schemas.microsoft.com/office/powerpoint/2010/main" val="14204588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D7217158-0EE8-401F-8353-1EE9551CB6AB}"/>
              </a:ext>
            </a:extLst>
          </p:cNvPr>
          <p:cNvSpPr txBox="1"/>
          <p:nvPr/>
        </p:nvSpPr>
        <p:spPr>
          <a:xfrm>
            <a:off x="0" y="0"/>
            <a:ext cx="12192000" cy="6850593"/>
          </a:xfrm>
          <a:prstGeom prst="rect">
            <a:avLst/>
          </a:prstGeom>
          <a:noFill/>
        </p:spPr>
        <p:txBody>
          <a:bodyPr wrap="square" rtlCol="0">
            <a:spAutoFit/>
          </a:bodyPr>
          <a:lstStyle/>
          <a:p>
            <a:pPr algn="ctr">
              <a:lnSpc>
                <a:spcPct val="150000"/>
              </a:lnSpc>
              <a:spcBef>
                <a:spcPts val="1200"/>
              </a:spcBef>
              <a:spcAft>
                <a:spcPts val="600"/>
              </a:spcAft>
            </a:pPr>
            <a:r>
              <a:rPr lang="de-DE" sz="2400" b="1" kern="150" dirty="0" err="1">
                <a:solidFill>
                  <a:srgbClr val="FF0000"/>
                </a:solidFill>
                <a:effectLst/>
                <a:latin typeface="Arial" panose="020B0604020202020204" pitchFamily="34" charset="0"/>
                <a:cs typeface="Arial" panose="020B0604020202020204" pitchFamily="34" charset="0"/>
              </a:rPr>
              <a:t>Spermidin</a:t>
            </a:r>
            <a:r>
              <a:rPr lang="de-DE" sz="2400" b="1" kern="150" dirty="0">
                <a:solidFill>
                  <a:srgbClr val="FF0000"/>
                </a:solidFill>
                <a:effectLst/>
                <a:latin typeface="Arial" panose="020B0604020202020204" pitchFamily="34" charset="0"/>
                <a:cs typeface="Arial" panose="020B0604020202020204" pitchFamily="34" charset="0"/>
              </a:rPr>
              <a:t> und metabolisches Syndrom – </a:t>
            </a:r>
          </a:p>
          <a:p>
            <a:pPr algn="ctr">
              <a:lnSpc>
                <a:spcPct val="150000"/>
              </a:lnSpc>
              <a:spcBef>
                <a:spcPts val="1200"/>
              </a:spcBef>
              <a:spcAft>
                <a:spcPts val="600"/>
              </a:spcAft>
            </a:pPr>
            <a:r>
              <a:rPr lang="de-DE" sz="2400" b="1" kern="150" dirty="0">
                <a:solidFill>
                  <a:srgbClr val="FF0000"/>
                </a:solidFill>
                <a:effectLst/>
                <a:latin typeface="Arial" panose="020B0604020202020204" pitchFamily="34" charset="0"/>
                <a:cs typeface="Arial" panose="020B0604020202020204" pitchFamily="34" charset="0"/>
              </a:rPr>
              <a:t>eine hohe Konzentration </a:t>
            </a:r>
            <a:r>
              <a:rPr lang="de-DE" sz="2400" b="1" kern="150" dirty="0" err="1">
                <a:solidFill>
                  <a:srgbClr val="FF0000"/>
                </a:solidFill>
                <a:effectLst/>
                <a:latin typeface="Arial" panose="020B0604020202020204" pitchFamily="34" charset="0"/>
                <a:cs typeface="Arial" panose="020B0604020202020204" pitchFamily="34" charset="0"/>
              </a:rPr>
              <a:t>Spermidin</a:t>
            </a:r>
            <a:r>
              <a:rPr lang="de-DE" sz="2400" b="1" kern="150" dirty="0">
                <a:solidFill>
                  <a:srgbClr val="FF0000"/>
                </a:solidFill>
                <a:effectLst/>
                <a:latin typeface="Arial" panose="020B0604020202020204" pitchFamily="34" charset="0"/>
                <a:cs typeface="Arial" panose="020B0604020202020204" pitchFamily="34" charset="0"/>
              </a:rPr>
              <a:t> wirkt wie Insulin</a:t>
            </a:r>
            <a:endParaRPr lang="de-AT" sz="2400" b="1" kern="15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de-DE" sz="2000" kern="15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Bei „Adipositas-bedingten Störungen", wenn sie direkt mit Fettleibigkeit in Verbindung stehen, wie zum Beispiel der Hypertonie, den Herz-Kreislauf-Erkrankungen, bei hohem Cholesterinspiegel und bei Typ 2 Diabetes, wirkt </a:t>
            </a:r>
            <a:r>
              <a:rPr lang="de-DE" sz="2000" kern="150" dirty="0" err="1">
                <a:solidFill>
                  <a:srgbClr val="222222"/>
                </a:solidFill>
                <a:effectLst/>
                <a:latin typeface="Arial" panose="020B0604020202020204" pitchFamily="34" charset="0"/>
                <a:ea typeface="Times New Roman" panose="02020603050405020304" pitchFamily="18" charset="0"/>
                <a:cs typeface="Arial" panose="020B0604020202020204" pitchFamily="34" charset="0"/>
              </a:rPr>
              <a:t>Spermidin</a:t>
            </a:r>
            <a:r>
              <a:rPr lang="de-DE" sz="2000" kern="15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auf den Fettabbau (Lipolyse). </a:t>
            </a:r>
            <a:endParaRPr lang="de-AT" sz="2000" kern="150" dirty="0">
              <a:effectLst/>
              <a:latin typeface="Arial" panose="020B0604020202020204" pitchFamily="34" charset="0"/>
              <a:ea typeface="Times New Roman" panose="02020603050405020304" pitchFamily="18" charset="0"/>
              <a:cs typeface="Arial" panose="020B0604020202020204" pitchFamily="34" charset="0"/>
            </a:endParaRPr>
          </a:p>
          <a:p>
            <a:pPr algn="just" fontAlgn="auto">
              <a:lnSpc>
                <a:spcPct val="150000"/>
              </a:lnSpc>
              <a:spcAft>
                <a:spcPts val="450"/>
              </a:spcAft>
            </a:pPr>
            <a:r>
              <a:rPr lang="de-DE" sz="2000" kern="150" dirty="0">
                <a:effectLst/>
                <a:latin typeface="Arial" panose="020B0604020202020204" pitchFamily="34" charset="0"/>
                <a:ea typeface="Times New Roman" panose="02020603050405020304" pitchFamily="18" charset="0"/>
                <a:cs typeface="Arial" panose="020B0604020202020204" pitchFamily="34" charset="0"/>
              </a:rPr>
              <a:t>Die Verabreichung von </a:t>
            </a:r>
            <a:r>
              <a:rPr lang="de-DE" sz="2000" kern="150" dirty="0" err="1">
                <a:effectLst/>
                <a:latin typeface="Arial" panose="020B0604020202020204" pitchFamily="34" charset="0"/>
                <a:ea typeface="Times New Roman" panose="02020603050405020304" pitchFamily="18" charset="0"/>
                <a:cs typeface="Arial" panose="020B0604020202020204" pitchFamily="34" charset="0"/>
              </a:rPr>
              <a:t>Spermidin</a:t>
            </a:r>
            <a:r>
              <a:rPr lang="de-DE" sz="2000" kern="150" dirty="0">
                <a:effectLst/>
                <a:latin typeface="Arial" panose="020B0604020202020204" pitchFamily="34" charset="0"/>
                <a:ea typeface="Times New Roman" panose="02020603050405020304" pitchFamily="18" charset="0"/>
                <a:cs typeface="Arial" panose="020B0604020202020204" pitchFamily="34" charset="0"/>
              </a:rPr>
              <a:t> verbessert die Glukosehomöostase, Insulinsensitivität und verringert bei Adipositas die Ansammlung von Leberfett (Steatosis hepatis).</a:t>
            </a:r>
            <a:endParaRPr lang="de-AT" sz="2000" kern="150" dirty="0">
              <a:effectLst/>
              <a:latin typeface="Arial" panose="020B0604020202020204" pitchFamily="34" charset="0"/>
              <a:ea typeface="Times New Roman" panose="02020603050405020304" pitchFamily="18" charset="0"/>
              <a:cs typeface="Arial" panose="020B0604020202020204" pitchFamily="34" charset="0"/>
            </a:endParaRPr>
          </a:p>
          <a:p>
            <a:pPr algn="just" fontAlgn="auto">
              <a:lnSpc>
                <a:spcPct val="150000"/>
              </a:lnSpc>
              <a:spcAft>
                <a:spcPts val="450"/>
              </a:spcAft>
            </a:pPr>
            <a:r>
              <a:rPr lang="de-DE" sz="2000" kern="150" dirty="0" err="1">
                <a:solidFill>
                  <a:srgbClr val="111111"/>
                </a:solidFill>
                <a:effectLst/>
                <a:latin typeface="Arial" panose="020B0604020202020204" pitchFamily="34" charset="0"/>
                <a:ea typeface="Times New Roman" panose="02020603050405020304" pitchFamily="18" charset="0"/>
                <a:cs typeface="Arial" panose="020B0604020202020204" pitchFamily="34" charset="0"/>
              </a:rPr>
              <a:t>Spermidin</a:t>
            </a:r>
            <a:r>
              <a:rPr lang="de-DE" sz="2000" kern="15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 stimuliert die Umwandlung von Glucose in Kohlendioxid und inhibierte die Lipolyse.</a:t>
            </a:r>
            <a:endParaRPr lang="de-AT" sz="2000" kern="15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de-DE" sz="2000" kern="150" dirty="0">
                <a:effectLst/>
                <a:latin typeface="Arial" panose="020B0604020202020204" pitchFamily="34" charset="0"/>
                <a:ea typeface="Times New Roman" panose="02020603050405020304" pitchFamily="18" charset="0"/>
                <a:cs typeface="Arial" panose="020B0604020202020204" pitchFamily="34" charset="0"/>
              </a:rPr>
              <a:t>Die Polyamine vermitteln in Fettzellen einen insulin-ähnlichen Effekt.</a:t>
            </a:r>
            <a:endParaRPr lang="de-AT" sz="2000" kern="150" dirty="0">
              <a:effectLst/>
              <a:latin typeface="Arial" panose="020B0604020202020204" pitchFamily="34" charset="0"/>
              <a:ea typeface="Times New Roman" panose="02020603050405020304" pitchFamily="18" charset="0"/>
              <a:cs typeface="Arial" panose="020B0604020202020204" pitchFamily="34" charset="0"/>
            </a:endParaRPr>
          </a:p>
          <a:p>
            <a:pPr algn="just" fontAlgn="auto">
              <a:lnSpc>
                <a:spcPct val="150000"/>
              </a:lnSpc>
              <a:spcAft>
                <a:spcPts val="450"/>
              </a:spcAft>
            </a:pPr>
            <a:r>
              <a:rPr lang="de-DE" sz="2000" b="1" kern="15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Bei den höheren Konzentrationen von </a:t>
            </a:r>
            <a:r>
              <a:rPr lang="de-DE" sz="2000" b="1" kern="150" dirty="0" err="1">
                <a:solidFill>
                  <a:srgbClr val="111111"/>
                </a:solidFill>
                <a:effectLst/>
                <a:latin typeface="Arial" panose="020B0604020202020204" pitchFamily="34" charset="0"/>
                <a:ea typeface="Times New Roman" panose="02020603050405020304" pitchFamily="18" charset="0"/>
                <a:cs typeface="Arial" panose="020B0604020202020204" pitchFamily="34" charset="0"/>
              </a:rPr>
              <a:t>Spermidin</a:t>
            </a:r>
            <a:r>
              <a:rPr lang="de-DE" sz="2000" b="1" kern="15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 sind eine verstärkte </a:t>
            </a:r>
            <a:r>
              <a:rPr lang="de-DE" sz="2000" b="1" kern="150" dirty="0" err="1">
                <a:solidFill>
                  <a:srgbClr val="111111"/>
                </a:solidFill>
                <a:effectLst/>
                <a:latin typeface="Arial" panose="020B0604020202020204" pitchFamily="34" charset="0"/>
                <a:ea typeface="Times New Roman" panose="02020603050405020304" pitchFamily="18" charset="0"/>
                <a:cs typeface="Arial" panose="020B0604020202020204" pitchFamily="34" charset="0"/>
              </a:rPr>
              <a:t>Glucoseoxidation</a:t>
            </a:r>
            <a:r>
              <a:rPr lang="de-DE" sz="2000" b="1" kern="15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 und eine unterdrückte Lipolyse im Wesentlichen identisch mit den maximalen Wirkungen, die durch Insulin erzeugt werden können.</a:t>
            </a:r>
            <a:endParaRPr lang="de-AT" sz="2000" b="1" kern="150" dirty="0">
              <a:effectLst/>
              <a:latin typeface="Arial" panose="020B0604020202020204" pitchFamily="34" charset="0"/>
              <a:ea typeface="Times New Roman" panose="02020603050405020304" pitchFamily="18" charset="0"/>
              <a:cs typeface="Arial" panose="020B0604020202020204" pitchFamily="34" charset="0"/>
            </a:endParaRPr>
          </a:p>
          <a:p>
            <a:endParaRPr lang="de-AT" dirty="0"/>
          </a:p>
        </p:txBody>
      </p:sp>
    </p:spTree>
    <p:extLst>
      <p:ext uri="{BB962C8B-B14F-4D97-AF65-F5344CB8AC3E}">
        <p14:creationId xmlns:p14="http://schemas.microsoft.com/office/powerpoint/2010/main" val="20940013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EB8326-9174-4DCF-892E-8232A8EDC9FA}"/>
              </a:ext>
            </a:extLst>
          </p:cNvPr>
          <p:cNvSpPr>
            <a:spLocks noGrp="1"/>
          </p:cNvSpPr>
          <p:nvPr>
            <p:ph type="title"/>
          </p:nvPr>
        </p:nvSpPr>
        <p:spPr>
          <a:xfrm>
            <a:off x="501989" y="856380"/>
            <a:ext cx="5338665" cy="1325563"/>
          </a:xfrm>
        </p:spPr>
        <p:txBody>
          <a:bodyPr>
            <a:normAutofit fontScale="90000"/>
          </a:bodyPr>
          <a:lstStyle/>
          <a:p>
            <a:pPr algn="ctr"/>
            <a:r>
              <a:rPr lang="de-AT" b="1" dirty="0">
                <a:solidFill>
                  <a:srgbClr val="FF0000"/>
                </a:solidFill>
              </a:rPr>
              <a:t>S-Adenosyl-L-Methionin-</a:t>
            </a:r>
            <a:br>
              <a:rPr lang="de-AT" b="1" dirty="0">
                <a:solidFill>
                  <a:srgbClr val="FF0000"/>
                </a:solidFill>
              </a:rPr>
            </a:br>
            <a:r>
              <a:rPr lang="de-AT" b="1" dirty="0">
                <a:solidFill>
                  <a:srgbClr val="FF0000"/>
                </a:solidFill>
              </a:rPr>
              <a:t>(Ademetionin)-</a:t>
            </a:r>
            <a:br>
              <a:rPr lang="de-AT" b="1" dirty="0">
                <a:solidFill>
                  <a:srgbClr val="FF0000"/>
                </a:solidFill>
              </a:rPr>
            </a:br>
            <a:r>
              <a:rPr lang="de-AT" b="1" dirty="0">
                <a:solidFill>
                  <a:srgbClr val="FF0000"/>
                </a:solidFill>
              </a:rPr>
              <a:t>Substitution</a:t>
            </a:r>
            <a:br>
              <a:rPr lang="de-AT" b="1" dirty="0">
                <a:solidFill>
                  <a:srgbClr val="FF0000"/>
                </a:solidFill>
              </a:rPr>
            </a:br>
            <a:br>
              <a:rPr lang="de-AT" b="1" dirty="0">
                <a:solidFill>
                  <a:srgbClr val="FF0000"/>
                </a:solidFill>
              </a:rPr>
            </a:br>
            <a:r>
              <a:rPr lang="de-AT" b="1" dirty="0">
                <a:solidFill>
                  <a:srgbClr val="FF0000"/>
                </a:solidFill>
              </a:rPr>
              <a:t> https://nugenis.eu/shop/</a:t>
            </a:r>
          </a:p>
        </p:txBody>
      </p:sp>
      <p:pic>
        <p:nvPicPr>
          <p:cNvPr id="3" name="Grafik 2">
            <a:extLst>
              <a:ext uri="{FF2B5EF4-FFF2-40B4-BE49-F238E27FC236}">
                <a16:creationId xmlns:a16="http://schemas.microsoft.com/office/drawing/2014/main" id="{84D04C5B-0F06-4389-8226-657BC550F412}"/>
              </a:ext>
            </a:extLst>
          </p:cNvPr>
          <p:cNvPicPr>
            <a:picLocks noChangeAspect="1"/>
          </p:cNvPicPr>
          <p:nvPr/>
        </p:nvPicPr>
        <p:blipFill>
          <a:blip r:embed="rId2"/>
          <a:stretch>
            <a:fillRect/>
          </a:stretch>
        </p:blipFill>
        <p:spPr>
          <a:xfrm>
            <a:off x="687389" y="3274726"/>
            <a:ext cx="4731772" cy="3140273"/>
          </a:xfrm>
          <a:prstGeom prst="rect">
            <a:avLst/>
          </a:prstGeom>
        </p:spPr>
      </p:pic>
      <p:pic>
        <p:nvPicPr>
          <p:cNvPr id="4" name="Grafik 3">
            <a:extLst>
              <a:ext uri="{FF2B5EF4-FFF2-40B4-BE49-F238E27FC236}">
                <a16:creationId xmlns:a16="http://schemas.microsoft.com/office/drawing/2014/main" id="{934335C6-8E12-455D-8D02-A9F63EDF828E}"/>
              </a:ext>
            </a:extLst>
          </p:cNvPr>
          <p:cNvPicPr>
            <a:picLocks noChangeAspect="1"/>
          </p:cNvPicPr>
          <p:nvPr/>
        </p:nvPicPr>
        <p:blipFill>
          <a:blip r:embed="rId3"/>
          <a:stretch>
            <a:fillRect/>
          </a:stretch>
        </p:blipFill>
        <p:spPr>
          <a:xfrm>
            <a:off x="6436862" y="3274727"/>
            <a:ext cx="5067749" cy="3140272"/>
          </a:xfrm>
          <a:prstGeom prst="rect">
            <a:avLst/>
          </a:prstGeom>
        </p:spPr>
      </p:pic>
      <p:pic>
        <p:nvPicPr>
          <p:cNvPr id="5" name="Grafik 4">
            <a:extLst>
              <a:ext uri="{FF2B5EF4-FFF2-40B4-BE49-F238E27FC236}">
                <a16:creationId xmlns:a16="http://schemas.microsoft.com/office/drawing/2014/main" id="{9E19F510-AF0A-4CBC-A523-33978FCFB7E3}"/>
              </a:ext>
            </a:extLst>
          </p:cNvPr>
          <p:cNvPicPr>
            <a:picLocks noChangeAspect="1"/>
          </p:cNvPicPr>
          <p:nvPr/>
        </p:nvPicPr>
        <p:blipFill>
          <a:blip r:embed="rId4"/>
          <a:stretch>
            <a:fillRect/>
          </a:stretch>
        </p:blipFill>
        <p:spPr>
          <a:xfrm>
            <a:off x="6351348" y="443001"/>
            <a:ext cx="5772150" cy="1514475"/>
          </a:xfrm>
          <a:prstGeom prst="rect">
            <a:avLst/>
          </a:prstGeom>
          <a:solidFill>
            <a:srgbClr val="FFFF00"/>
          </a:solidFill>
        </p:spPr>
      </p:pic>
    </p:spTree>
    <p:extLst>
      <p:ext uri="{BB962C8B-B14F-4D97-AF65-F5344CB8AC3E}">
        <p14:creationId xmlns:p14="http://schemas.microsoft.com/office/powerpoint/2010/main" val="1634099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8CE0C5C-EBBA-4BEB-B207-4BCF8B90F5F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30245" y="471948"/>
            <a:ext cx="7308215" cy="5019173"/>
          </a:xfrm>
          <a:prstGeom prst="rect">
            <a:avLst/>
          </a:prstGeom>
          <a:noFill/>
          <a:ln>
            <a:noFill/>
          </a:ln>
        </p:spPr>
      </p:pic>
      <p:sp>
        <p:nvSpPr>
          <p:cNvPr id="5" name="Textfeld 4">
            <a:extLst>
              <a:ext uri="{FF2B5EF4-FFF2-40B4-BE49-F238E27FC236}">
                <a16:creationId xmlns:a16="http://schemas.microsoft.com/office/drawing/2014/main" id="{A8B7BA21-4149-4401-BD92-B4FF659F3849}"/>
              </a:ext>
            </a:extLst>
          </p:cNvPr>
          <p:cNvSpPr txBox="1"/>
          <p:nvPr/>
        </p:nvSpPr>
        <p:spPr>
          <a:xfrm>
            <a:off x="2566219" y="5702710"/>
            <a:ext cx="7393858" cy="923330"/>
          </a:xfrm>
          <a:prstGeom prst="rect">
            <a:avLst/>
          </a:prstGeom>
          <a:noFill/>
        </p:spPr>
        <p:txBody>
          <a:bodyPr wrap="square" rtlCol="0">
            <a:spAutoFit/>
          </a:bodyPr>
          <a:lstStyle/>
          <a:p>
            <a:pPr algn="ctr"/>
            <a:r>
              <a:rPr lang="de-AT" sz="18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Abb.</a:t>
            </a:r>
            <a:r>
              <a:rPr lang="de-AT"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Schnittstelle zwischen dem L-Methionin-Zyklus und dem Metabolismus von Folsäure</a:t>
            </a:r>
            <a:endParaRPr lang="de-AT" sz="1800" dirty="0">
              <a:effectLst/>
              <a:latin typeface="Times New Roman" panose="02020603050405020304" pitchFamily="18" charset="0"/>
              <a:ea typeface="Times New Roman" panose="02020603050405020304" pitchFamily="18" charset="0"/>
            </a:endParaRPr>
          </a:p>
          <a:p>
            <a:endParaRPr lang="de-AT" dirty="0"/>
          </a:p>
        </p:txBody>
      </p:sp>
      <p:sp>
        <p:nvSpPr>
          <p:cNvPr id="6" name="Textfeld 5">
            <a:extLst>
              <a:ext uri="{FF2B5EF4-FFF2-40B4-BE49-F238E27FC236}">
                <a16:creationId xmlns:a16="http://schemas.microsoft.com/office/drawing/2014/main" id="{77077EB2-ECE7-4F50-ADEC-BB166CF072E9}"/>
              </a:ext>
            </a:extLst>
          </p:cNvPr>
          <p:cNvSpPr txBox="1"/>
          <p:nvPr/>
        </p:nvSpPr>
        <p:spPr>
          <a:xfrm>
            <a:off x="776748" y="166550"/>
            <a:ext cx="2064774" cy="1200329"/>
          </a:xfrm>
          <a:prstGeom prst="rect">
            <a:avLst/>
          </a:prstGeom>
          <a:noFill/>
        </p:spPr>
        <p:txBody>
          <a:bodyPr wrap="square" rtlCol="0">
            <a:spAutoFit/>
          </a:bodyPr>
          <a:lstStyle/>
          <a:p>
            <a:pPr algn="ctr"/>
            <a:r>
              <a:rPr lang="de-DE" b="1" dirty="0">
                <a:solidFill>
                  <a:srgbClr val="FF0000"/>
                </a:solidFill>
              </a:rPr>
              <a:t>DNA-Methylierung</a:t>
            </a:r>
          </a:p>
          <a:p>
            <a:pPr algn="ctr"/>
            <a:endParaRPr lang="de-DE" b="1" dirty="0">
              <a:solidFill>
                <a:srgbClr val="FF0000"/>
              </a:solidFill>
            </a:endParaRPr>
          </a:p>
          <a:p>
            <a:pPr algn="ctr"/>
            <a:r>
              <a:rPr lang="de-DE" b="1" dirty="0" err="1">
                <a:solidFill>
                  <a:srgbClr val="FF0000"/>
                </a:solidFill>
              </a:rPr>
              <a:t>Spermidin</a:t>
            </a:r>
            <a:r>
              <a:rPr lang="de-DE" b="1" dirty="0">
                <a:solidFill>
                  <a:srgbClr val="FF0000"/>
                </a:solidFill>
              </a:rPr>
              <a:t>-Biosynthese</a:t>
            </a:r>
            <a:endParaRPr lang="de-AT" b="1" dirty="0">
              <a:solidFill>
                <a:srgbClr val="FF0000"/>
              </a:solidFill>
            </a:endParaRPr>
          </a:p>
        </p:txBody>
      </p:sp>
      <p:sp>
        <p:nvSpPr>
          <p:cNvPr id="7" name="Textfeld 6">
            <a:extLst>
              <a:ext uri="{FF2B5EF4-FFF2-40B4-BE49-F238E27FC236}">
                <a16:creationId xmlns:a16="http://schemas.microsoft.com/office/drawing/2014/main" id="{DD796CCF-E3C7-464C-90AC-57D8AD283A4C}"/>
              </a:ext>
            </a:extLst>
          </p:cNvPr>
          <p:cNvSpPr txBox="1"/>
          <p:nvPr/>
        </p:nvSpPr>
        <p:spPr>
          <a:xfrm>
            <a:off x="6243483" y="4011561"/>
            <a:ext cx="3618271" cy="369332"/>
          </a:xfrm>
          <a:prstGeom prst="rect">
            <a:avLst/>
          </a:prstGeom>
          <a:noFill/>
        </p:spPr>
        <p:txBody>
          <a:bodyPr wrap="square" rtlCol="0">
            <a:spAutoFit/>
          </a:bodyPr>
          <a:lstStyle/>
          <a:p>
            <a:r>
              <a:rPr lang="de-DE" b="1" dirty="0" err="1">
                <a:solidFill>
                  <a:srgbClr val="FF0000"/>
                </a:solidFill>
              </a:rPr>
              <a:t>Transsulfurierung</a:t>
            </a:r>
            <a:r>
              <a:rPr lang="de-DE" b="1" dirty="0">
                <a:solidFill>
                  <a:srgbClr val="FF0000"/>
                </a:solidFill>
              </a:rPr>
              <a:t> &gt;&gt;&gt; Glutathion</a:t>
            </a:r>
            <a:endParaRPr lang="de-AT" b="1" dirty="0">
              <a:solidFill>
                <a:srgbClr val="FF0000"/>
              </a:solidFill>
            </a:endParaRPr>
          </a:p>
        </p:txBody>
      </p:sp>
      <p:cxnSp>
        <p:nvCxnSpPr>
          <p:cNvPr id="9" name="Gerade Verbindung mit Pfeil 8">
            <a:extLst>
              <a:ext uri="{FF2B5EF4-FFF2-40B4-BE49-F238E27FC236}">
                <a16:creationId xmlns:a16="http://schemas.microsoft.com/office/drawing/2014/main" id="{D89F9B41-ECF2-4F87-A212-BE2C86A46F8D}"/>
              </a:ext>
            </a:extLst>
          </p:cNvPr>
          <p:cNvCxnSpPr/>
          <p:nvPr/>
        </p:nvCxnSpPr>
        <p:spPr>
          <a:xfrm flipH="1" flipV="1">
            <a:off x="2841522" y="471948"/>
            <a:ext cx="619433" cy="64892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Gerade Verbindung mit Pfeil 10">
            <a:extLst>
              <a:ext uri="{FF2B5EF4-FFF2-40B4-BE49-F238E27FC236}">
                <a16:creationId xmlns:a16="http://schemas.microsoft.com/office/drawing/2014/main" id="{1EF7D374-5295-420E-A82C-5D85BEC7B7DF}"/>
              </a:ext>
            </a:extLst>
          </p:cNvPr>
          <p:cNvCxnSpPr/>
          <p:nvPr/>
        </p:nvCxnSpPr>
        <p:spPr>
          <a:xfrm flipH="1" flipV="1">
            <a:off x="2330246" y="1025208"/>
            <a:ext cx="983225" cy="21365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244198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5A6B274C-E605-4C10-83F6-27C9740E9427}"/>
              </a:ext>
            </a:extLst>
          </p:cNvPr>
          <p:cNvSpPr txBox="1"/>
          <p:nvPr/>
        </p:nvSpPr>
        <p:spPr>
          <a:xfrm>
            <a:off x="1826295" y="1997155"/>
            <a:ext cx="8539409" cy="3816429"/>
          </a:xfrm>
          <a:prstGeom prst="rect">
            <a:avLst/>
          </a:prstGeom>
          <a:noFill/>
        </p:spPr>
        <p:txBody>
          <a:bodyPr wrap="square" rtlCol="0">
            <a:spAutoFit/>
          </a:bodyPr>
          <a:lstStyle/>
          <a:p>
            <a:pPr algn="ctr"/>
            <a:r>
              <a:rPr lang="de-AT" sz="3200" dirty="0"/>
              <a:t>Erfahren Sie mehr auf den Webseiten:</a:t>
            </a:r>
          </a:p>
          <a:p>
            <a:pPr algn="ctr"/>
            <a:endParaRPr lang="de-AT" sz="3200" dirty="0"/>
          </a:p>
          <a:p>
            <a:pPr algn="ctr"/>
            <a:r>
              <a:rPr lang="de-AT" sz="3200" dirty="0">
                <a:hlinkClick r:id="rId2"/>
              </a:rPr>
              <a:t>WWW.epigenetik.at</a:t>
            </a:r>
            <a:r>
              <a:rPr lang="de-AT" sz="3200" dirty="0"/>
              <a:t>  </a:t>
            </a:r>
          </a:p>
          <a:p>
            <a:pPr algn="ctr"/>
            <a:endParaRPr lang="de-AT" sz="3200" u="sng" dirty="0">
              <a:hlinkClick r:id="rId3"/>
            </a:endParaRPr>
          </a:p>
          <a:p>
            <a:pPr algn="ctr"/>
            <a:r>
              <a:rPr lang="de-AT" sz="3200" u="sng" dirty="0">
                <a:hlinkClick r:id="rId3"/>
              </a:rPr>
              <a:t>WWW.nugenis.eu</a:t>
            </a:r>
            <a:r>
              <a:rPr lang="de-AT" sz="3200" dirty="0"/>
              <a:t> </a:t>
            </a:r>
          </a:p>
          <a:p>
            <a:endParaRPr lang="de-AT" sz="3200" dirty="0"/>
          </a:p>
          <a:p>
            <a:endParaRPr lang="de-AT" sz="3200" dirty="0"/>
          </a:p>
          <a:p>
            <a:endParaRPr lang="de-AT" dirty="0"/>
          </a:p>
        </p:txBody>
      </p:sp>
    </p:spTree>
    <p:extLst>
      <p:ext uri="{BB962C8B-B14F-4D97-AF65-F5344CB8AC3E}">
        <p14:creationId xmlns:p14="http://schemas.microsoft.com/office/powerpoint/2010/main" val="4127470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3B701DD5-26CF-4B70-880B-CC0471D0BE78}"/>
              </a:ext>
            </a:extLst>
          </p:cNvPr>
          <p:cNvPicPr/>
          <p:nvPr/>
        </p:nvPicPr>
        <p:blipFill>
          <a:blip r:embed="rId2"/>
          <a:stretch>
            <a:fillRect/>
          </a:stretch>
        </p:blipFill>
        <p:spPr>
          <a:xfrm>
            <a:off x="2283927" y="2182667"/>
            <a:ext cx="7486494" cy="4298027"/>
          </a:xfrm>
          <a:prstGeom prst="rect">
            <a:avLst/>
          </a:prstGeom>
        </p:spPr>
      </p:pic>
      <p:sp>
        <p:nvSpPr>
          <p:cNvPr id="4" name="Textfeld 3">
            <a:extLst>
              <a:ext uri="{FF2B5EF4-FFF2-40B4-BE49-F238E27FC236}">
                <a16:creationId xmlns:a16="http://schemas.microsoft.com/office/drawing/2014/main" id="{2F1E5377-A35B-435C-A592-21598C5E675B}"/>
              </a:ext>
            </a:extLst>
          </p:cNvPr>
          <p:cNvSpPr txBox="1"/>
          <p:nvPr/>
        </p:nvSpPr>
        <p:spPr>
          <a:xfrm>
            <a:off x="1504335" y="334297"/>
            <a:ext cx="8819536" cy="1107996"/>
          </a:xfrm>
          <a:prstGeom prst="rect">
            <a:avLst/>
          </a:prstGeom>
          <a:noFill/>
        </p:spPr>
        <p:txBody>
          <a:bodyPr wrap="square" rtlCol="0">
            <a:spAutoFit/>
          </a:bodyPr>
          <a:lstStyle/>
          <a:p>
            <a:pPr algn="ctr"/>
            <a:r>
              <a:rPr lang="de-DE" sz="2400" b="1" dirty="0">
                <a:solidFill>
                  <a:srgbClr val="FF0000"/>
                </a:solidFill>
                <a:latin typeface="Arial" panose="020B0604020202020204" pitchFamily="34" charset="0"/>
                <a:cs typeface="Arial" panose="020B0604020202020204" pitchFamily="34" charset="0"/>
              </a:rPr>
              <a:t>Oxidative Desaminierung </a:t>
            </a:r>
            <a:r>
              <a:rPr lang="de-DE" sz="2400" b="1" dirty="0">
                <a:latin typeface="Arial" panose="020B0604020202020204" pitchFamily="34" charset="0"/>
                <a:cs typeface="Arial" panose="020B0604020202020204" pitchFamily="34" charset="0"/>
              </a:rPr>
              <a:t>von Monoaminen, </a:t>
            </a:r>
          </a:p>
          <a:p>
            <a:pPr algn="ctr"/>
            <a:r>
              <a:rPr lang="de-DE" sz="2400" b="1" dirty="0">
                <a:latin typeface="Arial" panose="020B0604020202020204" pitchFamily="34" charset="0"/>
                <a:cs typeface="Arial" panose="020B0604020202020204" pitchFamily="34" charset="0"/>
              </a:rPr>
              <a:t>katalysiert durch </a:t>
            </a:r>
            <a:r>
              <a:rPr lang="de-DE" sz="2400" b="1" dirty="0" err="1">
                <a:latin typeface="Arial" panose="020B0604020202020204" pitchFamily="34" charset="0"/>
                <a:cs typeface="Arial" panose="020B0604020202020204" pitchFamily="34" charset="0"/>
              </a:rPr>
              <a:t>Monoaminoxidasen</a:t>
            </a:r>
            <a:r>
              <a:rPr lang="de-DE" sz="2400" b="1" dirty="0">
                <a:latin typeface="Arial" panose="020B0604020202020204" pitchFamily="34" charset="0"/>
                <a:cs typeface="Arial" panose="020B0604020202020204" pitchFamily="34" charset="0"/>
              </a:rPr>
              <a:t> (MAO A und MAO</a:t>
            </a:r>
            <a:r>
              <a:rPr lang="de-DE" sz="2000" b="1" dirty="0">
                <a:latin typeface="Arial" panose="020B0604020202020204" pitchFamily="34" charset="0"/>
                <a:cs typeface="Arial" panose="020B0604020202020204" pitchFamily="34" charset="0"/>
              </a:rPr>
              <a:t> </a:t>
            </a:r>
            <a:r>
              <a:rPr lang="de-DE" sz="2400" b="1" dirty="0">
                <a:latin typeface="Arial" panose="020B0604020202020204" pitchFamily="34" charset="0"/>
                <a:cs typeface="Arial" panose="020B0604020202020204" pitchFamily="34" charset="0"/>
              </a:rPr>
              <a:t>B)</a:t>
            </a:r>
            <a:r>
              <a:rPr lang="de-DE" sz="2000" b="1" dirty="0">
                <a:latin typeface="Arial" panose="020B0604020202020204" pitchFamily="34" charset="0"/>
                <a:cs typeface="Arial" panose="020B0604020202020204" pitchFamily="34" charset="0"/>
              </a:rPr>
              <a:t> </a:t>
            </a:r>
            <a:endParaRPr lang="de-AT" sz="2000" b="1" dirty="0">
              <a:latin typeface="Arial" panose="020B0604020202020204" pitchFamily="34" charset="0"/>
              <a:cs typeface="Arial" panose="020B0604020202020204" pitchFamily="34" charset="0"/>
            </a:endParaRPr>
          </a:p>
          <a:p>
            <a:endParaRPr lang="de-AT" dirty="0"/>
          </a:p>
        </p:txBody>
      </p:sp>
    </p:spTree>
    <p:extLst>
      <p:ext uri="{BB962C8B-B14F-4D97-AF65-F5344CB8AC3E}">
        <p14:creationId xmlns:p14="http://schemas.microsoft.com/office/powerpoint/2010/main" val="3408221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6DCFC49-899B-4C80-A0DE-50F2FA09435D}"/>
              </a:ext>
            </a:extLst>
          </p:cNvPr>
          <p:cNvSpPr txBox="1"/>
          <p:nvPr/>
        </p:nvSpPr>
        <p:spPr>
          <a:xfrm>
            <a:off x="270387" y="266454"/>
            <a:ext cx="11651225" cy="6632778"/>
          </a:xfrm>
          <a:prstGeom prst="rect">
            <a:avLst/>
          </a:prstGeom>
          <a:noFill/>
        </p:spPr>
        <p:txBody>
          <a:bodyPr wrap="square" rtlCol="0">
            <a:spAutoFit/>
          </a:bodyPr>
          <a:lstStyle/>
          <a:p>
            <a:endParaRPr lang="de-AT" dirty="0"/>
          </a:p>
          <a:p>
            <a:endParaRPr lang="de-AT" dirty="0"/>
          </a:p>
          <a:p>
            <a:endParaRPr lang="de-AT" dirty="0"/>
          </a:p>
          <a:p>
            <a:endParaRPr lang="de-AT" dirty="0"/>
          </a:p>
          <a:p>
            <a:pPr algn="just">
              <a:lnSpc>
                <a:spcPct val="150000"/>
              </a:lnSpc>
              <a:spcAft>
                <a:spcPts val="800"/>
              </a:spcAft>
            </a:pPr>
            <a:r>
              <a:rPr lang="de-AT" sz="2400" dirty="0">
                <a:effectLst/>
                <a:latin typeface="Arial" panose="020B0604020202020204" pitchFamily="34" charset="0"/>
                <a:ea typeface="Calibri" panose="020F0502020204030204" pitchFamily="34" charset="0"/>
                <a:cs typeface="Arial" panose="020B0604020202020204" pitchFamily="34" charset="0"/>
              </a:rPr>
              <a:t>Bekannte </a:t>
            </a:r>
            <a:r>
              <a:rPr lang="de-AT"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Medikamenten-Interaktionen </a:t>
            </a:r>
            <a:r>
              <a:rPr lang="de-AT" sz="2400" dirty="0">
                <a:solidFill>
                  <a:srgbClr val="FF0000"/>
                </a:solidFill>
                <a:effectLst/>
                <a:latin typeface="Arial" panose="020B0604020202020204" pitchFamily="34" charset="0"/>
                <a:ea typeface="Calibri" panose="020F0502020204030204" pitchFamily="34" charset="0"/>
                <a:cs typeface="Arial" panose="020B0604020202020204" pitchFamily="34" charset="0"/>
              </a:rPr>
              <a:t>von S-Adenosyl-L-Methionin (</a:t>
            </a:r>
            <a:r>
              <a:rPr lang="de-AT" sz="24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Adementionin</a:t>
            </a:r>
            <a:r>
              <a:rPr lang="de-AT" sz="2400"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de-AT" sz="2400" dirty="0">
                <a:effectLst/>
                <a:latin typeface="Arial" panose="020B0604020202020204" pitchFamily="34" charset="0"/>
                <a:ea typeface="Calibri" panose="020F0502020204030204" pitchFamily="34" charset="0"/>
                <a:cs typeface="Arial" panose="020B0604020202020204" pitchFamily="34" charset="0"/>
              </a:rPr>
              <a:t> sind mit Levodopa, MaoA- und MaoB-Inhibitoren, SSRIs und trizyklischen Antidepressiva.</a:t>
            </a:r>
          </a:p>
          <a:p>
            <a:pPr algn="just">
              <a:lnSpc>
                <a:spcPct val="150000"/>
              </a:lnSpc>
              <a:spcAft>
                <a:spcPts val="800"/>
              </a:spcAft>
            </a:pPr>
            <a:r>
              <a:rPr lang="de-AT" sz="2400" dirty="0">
                <a:latin typeface="Arial" panose="020B0604020202020204" pitchFamily="34" charset="0"/>
                <a:ea typeface="Calibri" panose="020F0502020204030204" pitchFamily="34" charset="0"/>
                <a:cs typeface="Arial" panose="020B0604020202020204" pitchFamily="34" charset="0"/>
              </a:rPr>
              <a:t>Referenzen:</a:t>
            </a:r>
            <a:endParaRPr lang="de-AT"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0000"/>
              </a:lnSpc>
              <a:spcBef>
                <a:spcPts val="600"/>
              </a:spcBef>
              <a:buFont typeface="+mj-lt"/>
              <a:buAutoNum type="arabicPeriod"/>
            </a:pPr>
            <a:r>
              <a:rPr lang="en-GB" sz="2400" dirty="0">
                <a:effectLst/>
                <a:latin typeface="Arial" panose="020B0604020202020204" pitchFamily="34" charset="0"/>
                <a:ea typeface="Times New Roman" panose="02020603050405020304" pitchFamily="18" charset="0"/>
                <a:cs typeface="Arial" panose="020B0604020202020204" pitchFamily="34" charset="0"/>
              </a:rPr>
              <a:t>Liu X, </a:t>
            </a:r>
            <a:r>
              <a:rPr lang="en-GB" sz="2400" dirty="0" err="1">
                <a:effectLst/>
                <a:latin typeface="Arial" panose="020B0604020202020204" pitchFamily="34" charset="0"/>
                <a:ea typeface="Times New Roman" panose="02020603050405020304" pitchFamily="18" charset="0"/>
                <a:cs typeface="Arial" panose="020B0604020202020204" pitchFamily="34" charset="0"/>
              </a:rPr>
              <a:t>Lamango</a:t>
            </a:r>
            <a:r>
              <a:rPr lang="en-GB" sz="2400" dirty="0">
                <a:effectLst/>
                <a:latin typeface="Arial" panose="020B0604020202020204" pitchFamily="34" charset="0"/>
                <a:ea typeface="Times New Roman" panose="02020603050405020304" pitchFamily="18" charset="0"/>
                <a:cs typeface="Arial" panose="020B0604020202020204" pitchFamily="34" charset="0"/>
              </a:rPr>
              <a:t> N, Charlton C. </a:t>
            </a:r>
            <a:r>
              <a:rPr lang="en-GB" sz="2400" dirty="0" err="1">
                <a:effectLst/>
                <a:latin typeface="Arial" panose="020B0604020202020204" pitchFamily="34" charset="0"/>
                <a:ea typeface="Times New Roman" panose="02020603050405020304" pitchFamily="18" charset="0"/>
                <a:cs typeface="Arial" panose="020B0604020202020204" pitchFamily="34" charset="0"/>
              </a:rPr>
              <a:t>Ldopa</a:t>
            </a:r>
            <a:r>
              <a:rPr lang="en-GB" sz="2400" dirty="0">
                <a:effectLst/>
                <a:latin typeface="Arial" panose="020B0604020202020204" pitchFamily="34" charset="0"/>
                <a:ea typeface="Times New Roman" panose="02020603050405020304" pitchFamily="18" charset="0"/>
                <a:cs typeface="Arial" panose="020B0604020202020204" pitchFamily="34" charset="0"/>
              </a:rPr>
              <a:t> depletes S-adenosylmethionine and increases S-adenosyl homocysteine: Relationship to the wearing-off effects [abstract]. Soc Neurosci Abstracts. 1998; 24:1469.</a:t>
            </a:r>
            <a:endParaRPr lang="de-AT" sz="2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0000"/>
              </a:lnSpc>
              <a:spcAft>
                <a:spcPts val="1000"/>
              </a:spcAft>
              <a:buFont typeface="+mj-lt"/>
              <a:buAutoNum type="arabicPeriod"/>
            </a:pPr>
            <a:r>
              <a:rPr lang="en-GB" sz="2400" dirty="0" err="1">
                <a:effectLst/>
                <a:latin typeface="Arial" panose="020B0604020202020204" pitchFamily="34" charset="0"/>
                <a:ea typeface="Times New Roman" panose="02020603050405020304" pitchFamily="18" charset="0"/>
                <a:cs typeface="Arial" panose="020B0604020202020204" pitchFamily="34" charset="0"/>
              </a:rPr>
              <a:t>Iruela</a:t>
            </a:r>
            <a:r>
              <a:rPr lang="en-GB" sz="2400" dirty="0">
                <a:effectLst/>
                <a:latin typeface="Arial" panose="020B0604020202020204" pitchFamily="34" charset="0"/>
                <a:ea typeface="Times New Roman" panose="02020603050405020304" pitchFamily="18" charset="0"/>
                <a:cs typeface="Arial" panose="020B0604020202020204" pitchFamily="34" charset="0"/>
              </a:rPr>
              <a:t> LM, </a:t>
            </a:r>
            <a:r>
              <a:rPr lang="en-GB" sz="2400" dirty="0" err="1">
                <a:effectLst/>
                <a:latin typeface="Arial" panose="020B0604020202020204" pitchFamily="34" charset="0"/>
                <a:ea typeface="Times New Roman" panose="02020603050405020304" pitchFamily="18" charset="0"/>
                <a:cs typeface="Arial" panose="020B0604020202020204" pitchFamily="34" charset="0"/>
              </a:rPr>
              <a:t>Minguez</a:t>
            </a:r>
            <a:r>
              <a:rPr lang="en-GB" sz="2400" dirty="0">
                <a:effectLst/>
                <a:latin typeface="Arial" panose="020B0604020202020204" pitchFamily="34" charset="0"/>
                <a:ea typeface="Times New Roman" panose="02020603050405020304" pitchFamily="18" charset="0"/>
                <a:cs typeface="Arial" panose="020B0604020202020204" pitchFamily="34" charset="0"/>
              </a:rPr>
              <a:t> L, Merino J, et al. Toxic interaction of S-adenosylmethionine and clomipramine [letter]. Am J Psychiatry. 1993; 150:522.</a:t>
            </a:r>
            <a:endParaRPr lang="de-AT" sz="24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800"/>
              </a:spcAft>
            </a:pPr>
            <a:r>
              <a:rPr lang="de-AT"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de-AT" sz="2400" dirty="0">
              <a:effectLst/>
              <a:latin typeface="Arial" panose="020B0604020202020204" pitchFamily="34" charset="0"/>
              <a:ea typeface="Calibri" panose="020F0502020204030204" pitchFamily="34" charset="0"/>
              <a:cs typeface="Arial" panose="020B0604020202020204" pitchFamily="34" charset="0"/>
            </a:endParaRPr>
          </a:p>
          <a:p>
            <a:endParaRPr lang="de-AT" dirty="0"/>
          </a:p>
        </p:txBody>
      </p:sp>
    </p:spTree>
    <p:extLst>
      <p:ext uri="{BB962C8B-B14F-4D97-AF65-F5344CB8AC3E}">
        <p14:creationId xmlns:p14="http://schemas.microsoft.com/office/powerpoint/2010/main" val="754475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C1C60F5-4C49-483C-9B07-2C58096EA36B}"/>
              </a:ext>
            </a:extLst>
          </p:cNvPr>
          <p:cNvSpPr txBox="1"/>
          <p:nvPr/>
        </p:nvSpPr>
        <p:spPr>
          <a:xfrm>
            <a:off x="301451" y="271305"/>
            <a:ext cx="11666136" cy="6278642"/>
          </a:xfrm>
          <a:prstGeom prst="rect">
            <a:avLst/>
          </a:prstGeom>
          <a:noFill/>
        </p:spPr>
        <p:txBody>
          <a:bodyPr wrap="square" rtlCol="0">
            <a:spAutoFit/>
          </a:bodyPr>
          <a:lstStyle/>
          <a:p>
            <a:pPr algn="l">
              <a:lnSpc>
                <a:spcPct val="200000"/>
              </a:lnSpc>
            </a:pPr>
            <a:r>
              <a:rPr lang="de-AT" sz="3200" b="1" i="0" dirty="0">
                <a:solidFill>
                  <a:srgbClr val="FF0000"/>
                </a:solidFill>
                <a:effectLst/>
                <a:latin typeface="Arial" panose="020B0604020202020204" pitchFamily="34" charset="0"/>
                <a:cs typeface="Arial" panose="020B0604020202020204" pitchFamily="34" charset="0"/>
              </a:rPr>
              <a:t>Epigenetische Einflüsse</a:t>
            </a:r>
          </a:p>
          <a:p>
            <a:pPr algn="l">
              <a:lnSpc>
                <a:spcPct val="200000"/>
              </a:lnSpc>
            </a:pPr>
            <a:r>
              <a:rPr lang="de-AT" sz="2000" b="0" i="0" dirty="0">
                <a:solidFill>
                  <a:srgbClr val="333333"/>
                </a:solidFill>
                <a:effectLst/>
                <a:latin typeface="Arial" panose="020B0604020202020204" pitchFamily="34" charset="0"/>
                <a:cs typeface="Arial" panose="020B0604020202020204" pitchFamily="34" charset="0"/>
              </a:rPr>
              <a:t>Einige vererbbare Veränderungen der Genfunktion beruhen nicht auf Variationen der DNA-Sequenz. Um solche Phänomene zu beschreiben, wurde der Begriff Epigenetik geprägt. Zwei wichtige Mechanismen sind die DNA-Methylierung und die </a:t>
            </a:r>
            <a:r>
              <a:rPr lang="de-AT" sz="2000" b="0" i="0" dirty="0" err="1">
                <a:solidFill>
                  <a:srgbClr val="333333"/>
                </a:solidFill>
                <a:effectLst/>
                <a:latin typeface="Arial" panose="020B0604020202020204" pitchFamily="34" charset="0"/>
                <a:cs typeface="Arial" panose="020B0604020202020204" pitchFamily="34" charset="0"/>
              </a:rPr>
              <a:t>Histonproteinmodifikation</a:t>
            </a:r>
            <a:r>
              <a:rPr lang="de-AT" sz="2000" b="0" i="0" dirty="0">
                <a:solidFill>
                  <a:srgbClr val="333333"/>
                </a:solidFill>
                <a:effectLst/>
                <a:latin typeface="Arial" panose="020B0604020202020204" pitchFamily="34" charset="0"/>
                <a:cs typeface="Arial" panose="020B0604020202020204" pitchFamily="34" charset="0"/>
              </a:rPr>
              <a:t>. Während die DNA-Methylierung an der normalen zellulären Kontrolle der Genexpression beteiligt ist, beeinflusst die </a:t>
            </a:r>
            <a:r>
              <a:rPr lang="de-AT" sz="2000" b="0" i="0" dirty="0" err="1">
                <a:solidFill>
                  <a:srgbClr val="333333"/>
                </a:solidFill>
                <a:effectLst/>
                <a:latin typeface="Arial" panose="020B0604020202020204" pitchFamily="34" charset="0"/>
                <a:cs typeface="Arial" panose="020B0604020202020204" pitchFamily="34" charset="0"/>
              </a:rPr>
              <a:t>Histonmodifikation</a:t>
            </a:r>
            <a:r>
              <a:rPr lang="de-AT" sz="2000" b="0" i="0" dirty="0">
                <a:solidFill>
                  <a:srgbClr val="333333"/>
                </a:solidFill>
                <a:effectLst/>
                <a:latin typeface="Arial" panose="020B0604020202020204" pitchFamily="34" charset="0"/>
                <a:cs typeface="Arial" panose="020B0604020202020204" pitchFamily="34" charset="0"/>
              </a:rPr>
              <a:t> die Zugänglichkeit und die Transkriptionsaktivität des Chromatins in der Zelle. Der Begriff Epigenetik umfasst ferner Genregulationsmechanismen durch </a:t>
            </a:r>
            <a:r>
              <a:rPr lang="de-AT" sz="2000" b="0" i="0" dirty="0" err="1">
                <a:solidFill>
                  <a:srgbClr val="333333"/>
                </a:solidFill>
                <a:effectLst/>
                <a:latin typeface="Arial" panose="020B0604020202020204" pitchFamily="34" charset="0"/>
                <a:cs typeface="Arial" panose="020B0604020202020204" pitchFamily="34" charset="0"/>
              </a:rPr>
              <a:t>microRNAs</a:t>
            </a:r>
            <a:r>
              <a:rPr lang="de-AT" sz="2000" b="0" i="0" dirty="0">
                <a:solidFill>
                  <a:srgbClr val="333333"/>
                </a:solidFill>
                <a:effectLst/>
                <a:latin typeface="Arial" panose="020B0604020202020204" pitchFamily="34" charset="0"/>
                <a:cs typeface="Arial" panose="020B0604020202020204" pitchFamily="34" charset="0"/>
              </a:rPr>
              <a:t> (</a:t>
            </a:r>
            <a:r>
              <a:rPr lang="de-AT" sz="2000" b="0" i="0" dirty="0" err="1">
                <a:solidFill>
                  <a:srgbClr val="333333"/>
                </a:solidFill>
                <a:effectLst/>
                <a:latin typeface="Arial" panose="020B0604020202020204" pitchFamily="34" charset="0"/>
                <a:cs typeface="Arial" panose="020B0604020202020204" pitchFamily="34" charset="0"/>
              </a:rPr>
              <a:t>miRNAs</a:t>
            </a:r>
            <a:r>
              <a:rPr lang="de-AT" sz="2000" b="0" i="0" dirty="0">
                <a:solidFill>
                  <a:srgbClr val="333333"/>
                </a:solidFill>
                <a:effectLst/>
                <a:latin typeface="Arial" panose="020B0604020202020204" pitchFamily="34" charset="0"/>
                <a:cs typeface="Arial" panose="020B0604020202020204" pitchFamily="34" charset="0"/>
              </a:rPr>
              <a:t>). Epigenetische Muster sind hauptsächlich reversibel und können gewebespezifisch sein und durch Wirtsfaktoren (Geschlecht, Alter) und Umweltfaktoren beeinflusst werden.</a:t>
            </a:r>
          </a:p>
          <a:p>
            <a:endParaRPr lang="de-AT" dirty="0"/>
          </a:p>
        </p:txBody>
      </p:sp>
    </p:spTree>
    <p:extLst>
      <p:ext uri="{BB962C8B-B14F-4D97-AF65-F5344CB8AC3E}">
        <p14:creationId xmlns:p14="http://schemas.microsoft.com/office/powerpoint/2010/main" val="3151259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19377E5-E797-457A-BE1A-6C5CCF410B09}"/>
              </a:ext>
            </a:extLst>
          </p:cNvPr>
          <p:cNvSpPr txBox="1"/>
          <p:nvPr/>
        </p:nvSpPr>
        <p:spPr>
          <a:xfrm>
            <a:off x="235974" y="294968"/>
            <a:ext cx="11661058" cy="5232202"/>
          </a:xfrm>
          <a:prstGeom prst="rect">
            <a:avLst/>
          </a:prstGeom>
          <a:noFill/>
        </p:spPr>
        <p:txBody>
          <a:bodyPr wrap="square" rtlCol="0">
            <a:spAutoFit/>
          </a:bodyPr>
          <a:lstStyle/>
          <a:p>
            <a:endParaRPr lang="de-AT" dirty="0"/>
          </a:p>
          <a:p>
            <a:endParaRPr lang="de-AT" dirty="0"/>
          </a:p>
          <a:p>
            <a:endParaRPr lang="de-AT" dirty="0"/>
          </a:p>
          <a:p>
            <a:endParaRPr lang="de-AT" dirty="0"/>
          </a:p>
          <a:p>
            <a:endParaRPr lang="de-AT" dirty="0"/>
          </a:p>
          <a:p>
            <a:pPr algn="ctr"/>
            <a:r>
              <a:rPr lang="de-AT" sz="3200" b="1" dirty="0">
                <a:solidFill>
                  <a:srgbClr val="FF0000"/>
                </a:solidFill>
                <a:effectLst/>
              </a:rPr>
              <a:t>Das </a:t>
            </a:r>
            <a:r>
              <a:rPr lang="de-AT" sz="3200" b="1" dirty="0" err="1">
                <a:solidFill>
                  <a:srgbClr val="FF0000"/>
                </a:solidFill>
                <a:effectLst/>
              </a:rPr>
              <a:t>Exposom</a:t>
            </a:r>
            <a:r>
              <a:rPr lang="de-AT" sz="3200" b="1" dirty="0">
                <a:solidFill>
                  <a:srgbClr val="FF0000"/>
                </a:solidFill>
                <a:effectLst/>
              </a:rPr>
              <a:t> füllt die Lücke zwischen Genen und Gesundheit</a:t>
            </a:r>
          </a:p>
          <a:p>
            <a:endParaRPr lang="de-AT" sz="3200" dirty="0">
              <a:solidFill>
                <a:srgbClr val="FF0000"/>
              </a:solidFill>
            </a:endParaRPr>
          </a:p>
          <a:p>
            <a:endParaRPr lang="de-AT" dirty="0"/>
          </a:p>
          <a:p>
            <a:endParaRPr lang="de-AT" dirty="0"/>
          </a:p>
          <a:p>
            <a:r>
              <a:rPr lang="de-AT" sz="3600" dirty="0"/>
              <a:t>Das </a:t>
            </a:r>
            <a:r>
              <a:rPr lang="de-AT" sz="3600" dirty="0" err="1"/>
              <a:t>Exposom</a:t>
            </a:r>
            <a:r>
              <a:rPr lang="de-AT" sz="3600" dirty="0"/>
              <a:t> ist die Gesamtheit der Faktoren, denen ein Individuum während seines Lebens ausgesetzt ist, von seiner Zeugung über sein Leben </a:t>
            </a:r>
            <a:r>
              <a:rPr lang="de-AT" sz="3600" i="1" dirty="0"/>
              <a:t>in </a:t>
            </a:r>
            <a:r>
              <a:rPr lang="de-AT" sz="3600" i="1" dirty="0" err="1"/>
              <a:t>utero</a:t>
            </a:r>
            <a:r>
              <a:rPr lang="de-AT" sz="3600" dirty="0"/>
              <a:t> bis nach der Geburt bis zu seinem Tod.</a:t>
            </a:r>
          </a:p>
        </p:txBody>
      </p:sp>
    </p:spTree>
    <p:extLst>
      <p:ext uri="{BB962C8B-B14F-4D97-AF65-F5344CB8AC3E}">
        <p14:creationId xmlns:p14="http://schemas.microsoft.com/office/powerpoint/2010/main" val="186828933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3742</Words>
  <Application>Microsoft Office PowerPoint</Application>
  <PresentationFormat>Breitbild</PresentationFormat>
  <Paragraphs>286</Paragraphs>
  <Slides>50</Slides>
  <Notes>1</Notes>
  <HiddenSlides>0</HiddenSlides>
  <MMClips>0</MMClips>
  <ScaleCrop>false</ScaleCrop>
  <HeadingPairs>
    <vt:vector size="6" baseType="variant">
      <vt:variant>
        <vt:lpstr>Verwendete Schriftarten</vt:lpstr>
      </vt:variant>
      <vt:variant>
        <vt:i4>15</vt:i4>
      </vt:variant>
      <vt:variant>
        <vt:lpstr>Design</vt:lpstr>
      </vt:variant>
      <vt:variant>
        <vt:i4>1</vt:i4>
      </vt:variant>
      <vt:variant>
        <vt:lpstr>Folientitel</vt:lpstr>
      </vt:variant>
      <vt:variant>
        <vt:i4>50</vt:i4>
      </vt:variant>
    </vt:vector>
  </HeadingPairs>
  <TitlesOfParts>
    <vt:vector size="66" baseType="lpstr">
      <vt:lpstr>Arial</vt:lpstr>
      <vt:lpstr>Arial</vt:lpstr>
      <vt:lpstr>BlinkMacSystemFont</vt:lpstr>
      <vt:lpstr>Calibri</vt:lpstr>
      <vt:lpstr>Calibri Light</vt:lpstr>
      <vt:lpstr>Constantia</vt:lpstr>
      <vt:lpstr>Courier New</vt:lpstr>
      <vt:lpstr>FranziskaWebPro</vt:lpstr>
      <vt:lpstr>Georgia</vt:lpstr>
      <vt:lpstr>Helvetica</vt:lpstr>
      <vt:lpstr>inherit</vt:lpstr>
      <vt:lpstr>Kievit</vt:lpstr>
      <vt:lpstr>OpenSans</vt:lpstr>
      <vt:lpstr>Times New Roman</vt:lpstr>
      <vt:lpstr>Wingdings</vt:lpstr>
      <vt:lpstr>Office</vt:lpstr>
      <vt:lpstr>Arzneimittel/NEM* und Epigenetik *Nahrungsergänzungsmittel</vt:lpstr>
      <vt:lpstr>PowerPoint-Präsentation</vt:lpstr>
      <vt:lpstr>Epigenetisches Denken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Emotionale Systeme nach Jaak Panksepp*  „Affective Neuroscience“</vt:lpstr>
      <vt:lpstr>Die neuronalen Schaltkreise von Vergnügen und Genuss</vt:lpstr>
      <vt:lpstr>PowerPoint-Präsentation</vt:lpstr>
      <vt:lpstr>PowerPoint-Präsentation</vt:lpstr>
      <vt:lpstr>PowerPoint-Präsentation</vt:lpstr>
      <vt:lpstr>PowerPoint-Präsentation</vt:lpstr>
      <vt:lpstr>"Die Grundbefindlichkeit des Menschen ist die Angst! "</vt:lpstr>
      <vt:lpstr>Eine Trias von Hirnregionen reguliert unsere Angst/Furchtreaktionen:</vt:lpstr>
      <vt:lpstr>Positiver Stress – Tolerabler Stress – Toxischer Stress  (Mangel an einem Gefühl der Kontrolle)</vt:lpstr>
      <vt:lpstr>Die Grafik zeigt die Auswirkung von erhöhtem Stress auf die Leistungsfähigkeit des Körpers. </vt:lpstr>
      <vt:lpstr>PowerPoint-Präsentation</vt:lpstr>
      <vt:lpstr>PowerPoint-Präsentation</vt:lpstr>
      <vt:lpstr>PowerPoint-Präsentation</vt:lpstr>
      <vt:lpstr>PowerPoint-Präsentation</vt:lpstr>
      <vt:lpstr>PowerPoint-Präsentation</vt:lpstr>
      <vt:lpstr>PowerPoint-Präsentation</vt:lpstr>
      <vt:lpstr>Die Zwangsstörung und das SLC6A4 Gen für den Serotonin-Neurotransmitter-Transporter </vt:lpstr>
      <vt:lpstr>MAOA-Erhöhung bei Major Depression </vt:lpstr>
      <vt:lpstr>PowerPoint-Präsentation</vt:lpstr>
      <vt:lpstr>microRNAs </vt:lpstr>
      <vt:lpstr>PowerPoint-Präsentation</vt:lpstr>
      <vt:lpstr>Demenz und Depression eine Fehlfunktion der Neurogenese und Neuroprotektion?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S-Adenosyl-L-Methionin- (Ademetionin)- Substitution   https://nugenis.eu/shop/</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iatrogene Einfluss durch Arzneimittel auf die Epigenetik</dc:title>
  <dc:creator>Eduard Rappold</dc:creator>
  <cp:lastModifiedBy>Eduard Rappold</cp:lastModifiedBy>
  <cp:revision>124</cp:revision>
  <dcterms:created xsi:type="dcterms:W3CDTF">2020-08-28T18:33:14Z</dcterms:created>
  <dcterms:modified xsi:type="dcterms:W3CDTF">2020-10-16T11:50:52Z</dcterms:modified>
</cp:coreProperties>
</file>